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1" r:id="rId2"/>
    <p:sldId id="295" r:id="rId3"/>
    <p:sldId id="273" r:id="rId4"/>
    <p:sldId id="304" r:id="rId5"/>
    <p:sldId id="296" r:id="rId6"/>
    <p:sldId id="278" r:id="rId7"/>
    <p:sldId id="298" r:id="rId8"/>
    <p:sldId id="274" r:id="rId9"/>
    <p:sldId id="314" r:id="rId10"/>
    <p:sldId id="294" r:id="rId11"/>
    <p:sldId id="279" r:id="rId12"/>
    <p:sldId id="285" r:id="rId13"/>
    <p:sldId id="288" r:id="rId14"/>
    <p:sldId id="286" r:id="rId15"/>
    <p:sldId id="287" r:id="rId16"/>
    <p:sldId id="313" r:id="rId17"/>
    <p:sldId id="315" r:id="rId18"/>
    <p:sldId id="311" r:id="rId19"/>
    <p:sldId id="312" r:id="rId20"/>
    <p:sldId id="297" r:id="rId21"/>
    <p:sldId id="317" r:id="rId22"/>
    <p:sldId id="300" r:id="rId23"/>
    <p:sldId id="316" r:id="rId24"/>
    <p:sldId id="319" r:id="rId25"/>
    <p:sldId id="320" r:id="rId26"/>
    <p:sldId id="318" r:id="rId27"/>
    <p:sldId id="277" r:id="rId28"/>
    <p:sldId id="272" r:id="rId29"/>
    <p:sldId id="303" r:id="rId30"/>
    <p:sldId id="30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A5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49" autoAdjust="0"/>
    <p:restoredTop sz="94660"/>
  </p:normalViewPr>
  <p:slideViewPr>
    <p:cSldViewPr snapToGrid="0">
      <p:cViewPr varScale="1">
        <p:scale>
          <a:sx n="115" d="100"/>
          <a:sy n="115" d="100"/>
        </p:scale>
        <p:origin x="360" y="108"/>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B0675-8757-447A-83CF-CC083F130C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70F0E81-63F8-4763-A3E7-26F8C89BAF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5FEBECB-523C-41E2-B9E1-B49CE1AE13AA}"/>
              </a:ext>
            </a:extLst>
          </p:cNvPr>
          <p:cNvSpPr>
            <a:spLocks noGrp="1"/>
          </p:cNvSpPr>
          <p:nvPr>
            <p:ph type="dt" sz="half" idx="10"/>
          </p:nvPr>
        </p:nvSpPr>
        <p:spPr/>
        <p:txBody>
          <a:bodyPr/>
          <a:lstStyle/>
          <a:p>
            <a:fld id="{E1BC1721-5CED-45EF-BE6E-B0E4EE9D0A2D}" type="datetimeFigureOut">
              <a:rPr lang="en-GB" smtClean="0"/>
              <a:t>29/05/2019</a:t>
            </a:fld>
            <a:endParaRPr lang="en-GB"/>
          </a:p>
        </p:txBody>
      </p:sp>
      <p:sp>
        <p:nvSpPr>
          <p:cNvPr id="5" name="Footer Placeholder 4">
            <a:extLst>
              <a:ext uri="{FF2B5EF4-FFF2-40B4-BE49-F238E27FC236}">
                <a16:creationId xmlns:a16="http://schemas.microsoft.com/office/drawing/2014/main" id="{86604D4D-A040-43EC-A06E-C9FF87C38BC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A7F7B59-2655-4A16-9338-7A1FF6CF8D19}"/>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411695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75155-CF18-41CB-808D-4FFEF83B7E1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379E8E5-4A93-4144-A74A-E4277B86C5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6156EA6-B229-4051-9622-1DE32230FF1C}"/>
              </a:ext>
            </a:extLst>
          </p:cNvPr>
          <p:cNvSpPr>
            <a:spLocks noGrp="1"/>
          </p:cNvSpPr>
          <p:nvPr>
            <p:ph type="dt" sz="half" idx="10"/>
          </p:nvPr>
        </p:nvSpPr>
        <p:spPr/>
        <p:txBody>
          <a:bodyPr/>
          <a:lstStyle/>
          <a:p>
            <a:fld id="{E1BC1721-5CED-45EF-BE6E-B0E4EE9D0A2D}" type="datetimeFigureOut">
              <a:rPr lang="en-GB" smtClean="0"/>
              <a:t>29/05/2019</a:t>
            </a:fld>
            <a:endParaRPr lang="en-GB"/>
          </a:p>
        </p:txBody>
      </p:sp>
      <p:sp>
        <p:nvSpPr>
          <p:cNvPr id="5" name="Footer Placeholder 4">
            <a:extLst>
              <a:ext uri="{FF2B5EF4-FFF2-40B4-BE49-F238E27FC236}">
                <a16:creationId xmlns:a16="http://schemas.microsoft.com/office/drawing/2014/main" id="{BF503293-2342-4F14-A185-C64E0A92A9C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E5BB794-E5CC-4227-A7E7-FBC0E600B404}"/>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980388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073342-0E6C-4501-BF2B-E0786C4A1C9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4B8BE0E-9B19-4456-888A-F6F7F6807DE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5BFDC87-1937-4C86-B2C9-E983D0A24728}"/>
              </a:ext>
            </a:extLst>
          </p:cNvPr>
          <p:cNvSpPr>
            <a:spLocks noGrp="1"/>
          </p:cNvSpPr>
          <p:nvPr>
            <p:ph type="dt" sz="half" idx="10"/>
          </p:nvPr>
        </p:nvSpPr>
        <p:spPr/>
        <p:txBody>
          <a:bodyPr/>
          <a:lstStyle/>
          <a:p>
            <a:fld id="{E1BC1721-5CED-45EF-BE6E-B0E4EE9D0A2D}" type="datetimeFigureOut">
              <a:rPr lang="en-GB" smtClean="0"/>
              <a:t>29/05/2019</a:t>
            </a:fld>
            <a:endParaRPr lang="en-GB"/>
          </a:p>
        </p:txBody>
      </p:sp>
      <p:sp>
        <p:nvSpPr>
          <p:cNvPr id="5" name="Footer Placeholder 4">
            <a:extLst>
              <a:ext uri="{FF2B5EF4-FFF2-40B4-BE49-F238E27FC236}">
                <a16:creationId xmlns:a16="http://schemas.microsoft.com/office/drawing/2014/main" id="{97BFCCAE-ED23-4D74-BE54-E7F15ECDB6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E912DE9-945B-41C5-9AB1-DF7338F77570}"/>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2289583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DE08A-9BCB-4DB5-979B-7EC1A3B018A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7102123-299D-424F-B91C-90DA27CBE9C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DD13501-214C-400D-B34D-AAD78D317CA2}"/>
              </a:ext>
            </a:extLst>
          </p:cNvPr>
          <p:cNvSpPr>
            <a:spLocks noGrp="1"/>
          </p:cNvSpPr>
          <p:nvPr>
            <p:ph type="dt" sz="half" idx="10"/>
          </p:nvPr>
        </p:nvSpPr>
        <p:spPr/>
        <p:txBody>
          <a:bodyPr/>
          <a:lstStyle/>
          <a:p>
            <a:fld id="{E1BC1721-5CED-45EF-BE6E-B0E4EE9D0A2D}" type="datetimeFigureOut">
              <a:rPr lang="en-GB" smtClean="0"/>
              <a:t>29/05/2019</a:t>
            </a:fld>
            <a:endParaRPr lang="en-GB"/>
          </a:p>
        </p:txBody>
      </p:sp>
      <p:sp>
        <p:nvSpPr>
          <p:cNvPr id="5" name="Footer Placeholder 4">
            <a:extLst>
              <a:ext uri="{FF2B5EF4-FFF2-40B4-BE49-F238E27FC236}">
                <a16:creationId xmlns:a16="http://schemas.microsoft.com/office/drawing/2014/main" id="{AAF2D5AC-7884-4CE0-9114-C283C3AC3F3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FA7731B-1E31-467B-9D31-C373F72828EE}"/>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899268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A99BF-D77A-47E5-A333-21056D5C7F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443D1B4-FCD0-401F-9ECF-DA162FC947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5300FF4-C9B2-4ABA-817A-4F4C86102B68}"/>
              </a:ext>
            </a:extLst>
          </p:cNvPr>
          <p:cNvSpPr>
            <a:spLocks noGrp="1"/>
          </p:cNvSpPr>
          <p:nvPr>
            <p:ph type="dt" sz="half" idx="10"/>
          </p:nvPr>
        </p:nvSpPr>
        <p:spPr/>
        <p:txBody>
          <a:bodyPr/>
          <a:lstStyle/>
          <a:p>
            <a:fld id="{E1BC1721-5CED-45EF-BE6E-B0E4EE9D0A2D}" type="datetimeFigureOut">
              <a:rPr lang="en-GB" smtClean="0"/>
              <a:t>29/05/2019</a:t>
            </a:fld>
            <a:endParaRPr lang="en-GB"/>
          </a:p>
        </p:txBody>
      </p:sp>
      <p:sp>
        <p:nvSpPr>
          <p:cNvPr id="5" name="Footer Placeholder 4">
            <a:extLst>
              <a:ext uri="{FF2B5EF4-FFF2-40B4-BE49-F238E27FC236}">
                <a16:creationId xmlns:a16="http://schemas.microsoft.com/office/drawing/2014/main" id="{E8C7C576-1CEB-4D33-8290-3E35E137AA3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D9411D-4FFA-4242-B90D-69DB0A1CBFDD}"/>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2512705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5EE83-8F23-44CE-B731-D6CDCF67D28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1000974-36F0-4517-9F41-0343A745C9F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4B17F36-4F18-4437-94CB-1BBE2231F90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040307B-A71C-463F-A8AD-2362947B6EF2}"/>
              </a:ext>
            </a:extLst>
          </p:cNvPr>
          <p:cNvSpPr>
            <a:spLocks noGrp="1"/>
          </p:cNvSpPr>
          <p:nvPr>
            <p:ph type="dt" sz="half" idx="10"/>
          </p:nvPr>
        </p:nvSpPr>
        <p:spPr/>
        <p:txBody>
          <a:bodyPr/>
          <a:lstStyle/>
          <a:p>
            <a:fld id="{E1BC1721-5CED-45EF-BE6E-B0E4EE9D0A2D}" type="datetimeFigureOut">
              <a:rPr lang="en-GB" smtClean="0"/>
              <a:t>29/05/2019</a:t>
            </a:fld>
            <a:endParaRPr lang="en-GB"/>
          </a:p>
        </p:txBody>
      </p:sp>
      <p:sp>
        <p:nvSpPr>
          <p:cNvPr id="6" name="Footer Placeholder 5">
            <a:extLst>
              <a:ext uri="{FF2B5EF4-FFF2-40B4-BE49-F238E27FC236}">
                <a16:creationId xmlns:a16="http://schemas.microsoft.com/office/drawing/2014/main" id="{334814C6-2B81-4B29-BC55-77856DEAE14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C6C38BC-BD3A-457D-AD2D-E23689FC35F2}"/>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43954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0C950-00F3-4BEC-A7AF-73D734E69D5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1A1057C-E2B4-44A8-866D-7665D2D51E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54185D7-9A58-4CAA-A1E2-456377B5BD7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5013CA9-67CF-445C-9FD9-4D11054E8E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CD929C-BC30-4351-B9FB-85F1B6BBD0D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9381263-7B2F-4B44-84EC-DCD3AD647A2A}"/>
              </a:ext>
            </a:extLst>
          </p:cNvPr>
          <p:cNvSpPr>
            <a:spLocks noGrp="1"/>
          </p:cNvSpPr>
          <p:nvPr>
            <p:ph type="dt" sz="half" idx="10"/>
          </p:nvPr>
        </p:nvSpPr>
        <p:spPr/>
        <p:txBody>
          <a:bodyPr/>
          <a:lstStyle/>
          <a:p>
            <a:fld id="{E1BC1721-5CED-45EF-BE6E-B0E4EE9D0A2D}" type="datetimeFigureOut">
              <a:rPr lang="en-GB" smtClean="0"/>
              <a:t>29/05/2019</a:t>
            </a:fld>
            <a:endParaRPr lang="en-GB"/>
          </a:p>
        </p:txBody>
      </p:sp>
      <p:sp>
        <p:nvSpPr>
          <p:cNvPr id="8" name="Footer Placeholder 7">
            <a:extLst>
              <a:ext uri="{FF2B5EF4-FFF2-40B4-BE49-F238E27FC236}">
                <a16:creationId xmlns:a16="http://schemas.microsoft.com/office/drawing/2014/main" id="{2294B316-E30F-420C-A4D4-677C0ABCB07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D8D8C8E-2E12-421C-BDB0-297E119766EF}"/>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022382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59D1F-951D-4B4F-905F-3D9885140F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0A8B11F-BE2C-493B-B668-EAE850937A1A}"/>
              </a:ext>
            </a:extLst>
          </p:cNvPr>
          <p:cNvSpPr>
            <a:spLocks noGrp="1"/>
          </p:cNvSpPr>
          <p:nvPr>
            <p:ph type="dt" sz="half" idx="10"/>
          </p:nvPr>
        </p:nvSpPr>
        <p:spPr/>
        <p:txBody>
          <a:bodyPr/>
          <a:lstStyle/>
          <a:p>
            <a:fld id="{E1BC1721-5CED-45EF-BE6E-B0E4EE9D0A2D}" type="datetimeFigureOut">
              <a:rPr lang="en-GB" smtClean="0"/>
              <a:t>29/05/2019</a:t>
            </a:fld>
            <a:endParaRPr lang="en-GB"/>
          </a:p>
        </p:txBody>
      </p:sp>
      <p:sp>
        <p:nvSpPr>
          <p:cNvPr id="4" name="Footer Placeholder 3">
            <a:extLst>
              <a:ext uri="{FF2B5EF4-FFF2-40B4-BE49-F238E27FC236}">
                <a16:creationId xmlns:a16="http://schemas.microsoft.com/office/drawing/2014/main" id="{E32DFAFC-1721-4F15-A1DC-32F1034CFFF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72CB011-1EE8-4DA0-BEEF-1156D174BB08}"/>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222002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17C5BF-8060-48B9-AAC4-7A192B2D807A}"/>
              </a:ext>
            </a:extLst>
          </p:cNvPr>
          <p:cNvSpPr>
            <a:spLocks noGrp="1"/>
          </p:cNvSpPr>
          <p:nvPr>
            <p:ph type="dt" sz="half" idx="10"/>
          </p:nvPr>
        </p:nvSpPr>
        <p:spPr/>
        <p:txBody>
          <a:bodyPr/>
          <a:lstStyle/>
          <a:p>
            <a:fld id="{E1BC1721-5CED-45EF-BE6E-B0E4EE9D0A2D}" type="datetimeFigureOut">
              <a:rPr lang="en-GB" smtClean="0"/>
              <a:t>29/05/2019</a:t>
            </a:fld>
            <a:endParaRPr lang="en-GB"/>
          </a:p>
        </p:txBody>
      </p:sp>
      <p:sp>
        <p:nvSpPr>
          <p:cNvPr id="3" name="Footer Placeholder 2">
            <a:extLst>
              <a:ext uri="{FF2B5EF4-FFF2-40B4-BE49-F238E27FC236}">
                <a16:creationId xmlns:a16="http://schemas.microsoft.com/office/drawing/2014/main" id="{36E805C8-0E11-4841-9BF9-FBF770ACFC9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16AD9FF-00E5-44FF-9D7E-60064FC18F23}"/>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4098663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1EDC3-9FD4-4D6B-9729-FA84BF3C81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08498AE-BC98-4168-B0A0-868A407A48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2957CDD-01C0-4799-BB11-E6E744E216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A079E42-668E-46C6-954A-67901E4B4014}"/>
              </a:ext>
            </a:extLst>
          </p:cNvPr>
          <p:cNvSpPr>
            <a:spLocks noGrp="1"/>
          </p:cNvSpPr>
          <p:nvPr>
            <p:ph type="dt" sz="half" idx="10"/>
          </p:nvPr>
        </p:nvSpPr>
        <p:spPr/>
        <p:txBody>
          <a:bodyPr/>
          <a:lstStyle/>
          <a:p>
            <a:fld id="{E1BC1721-5CED-45EF-BE6E-B0E4EE9D0A2D}" type="datetimeFigureOut">
              <a:rPr lang="en-GB" smtClean="0"/>
              <a:t>29/05/2019</a:t>
            </a:fld>
            <a:endParaRPr lang="en-GB"/>
          </a:p>
        </p:txBody>
      </p:sp>
      <p:sp>
        <p:nvSpPr>
          <p:cNvPr id="6" name="Footer Placeholder 5">
            <a:extLst>
              <a:ext uri="{FF2B5EF4-FFF2-40B4-BE49-F238E27FC236}">
                <a16:creationId xmlns:a16="http://schemas.microsoft.com/office/drawing/2014/main" id="{E3B60014-4694-4A8B-B40C-73E85B58720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D34F0D0-D719-4B77-8221-881A22C8F15C}"/>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137387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D647-53DC-40AB-8DE1-AE23C3C8ED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70BD5AE-C589-4C2D-9C0D-2CD8B0B5E2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8BBFD26-5B3D-4CC6-8408-BF7773A526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38B1A3-BD42-40AD-9958-685A16838FAB}"/>
              </a:ext>
            </a:extLst>
          </p:cNvPr>
          <p:cNvSpPr>
            <a:spLocks noGrp="1"/>
          </p:cNvSpPr>
          <p:nvPr>
            <p:ph type="dt" sz="half" idx="10"/>
          </p:nvPr>
        </p:nvSpPr>
        <p:spPr/>
        <p:txBody>
          <a:bodyPr/>
          <a:lstStyle/>
          <a:p>
            <a:fld id="{E1BC1721-5CED-45EF-BE6E-B0E4EE9D0A2D}" type="datetimeFigureOut">
              <a:rPr lang="en-GB" smtClean="0"/>
              <a:t>29/05/2019</a:t>
            </a:fld>
            <a:endParaRPr lang="en-GB"/>
          </a:p>
        </p:txBody>
      </p:sp>
      <p:sp>
        <p:nvSpPr>
          <p:cNvPr id="6" name="Footer Placeholder 5">
            <a:extLst>
              <a:ext uri="{FF2B5EF4-FFF2-40B4-BE49-F238E27FC236}">
                <a16:creationId xmlns:a16="http://schemas.microsoft.com/office/drawing/2014/main" id="{FA975511-8CF5-4705-B33D-BF4069FCCF9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AAE4949-EE42-46D6-ADDC-94A3885A655E}"/>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965674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DEFE30-20B6-4B28-B48C-8BBDCD75D6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FAEC8A9-5610-4CD4-9BE5-DA332D7553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5FF7B26-E0A4-4676-8C30-0372856CF9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BC1721-5CED-45EF-BE6E-B0E4EE9D0A2D}" type="datetimeFigureOut">
              <a:rPr lang="en-GB" smtClean="0"/>
              <a:t>29/05/2019</a:t>
            </a:fld>
            <a:endParaRPr lang="en-GB"/>
          </a:p>
        </p:txBody>
      </p:sp>
      <p:sp>
        <p:nvSpPr>
          <p:cNvPr id="5" name="Footer Placeholder 4">
            <a:extLst>
              <a:ext uri="{FF2B5EF4-FFF2-40B4-BE49-F238E27FC236}">
                <a16:creationId xmlns:a16="http://schemas.microsoft.com/office/drawing/2014/main" id="{9904D79F-B202-4D73-B245-79A385CDB2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DB2CD3D-7ECB-46D9-B76D-1F2FCF3A00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7B9412-599C-403D-8E36-E3E67135AD6E}" type="slidenum">
              <a:rPr lang="en-GB" smtClean="0"/>
              <a:t>‹#›</a:t>
            </a:fld>
            <a:endParaRPr lang="en-GB"/>
          </a:p>
        </p:txBody>
      </p:sp>
    </p:spTree>
    <p:extLst>
      <p:ext uri="{BB962C8B-B14F-4D97-AF65-F5344CB8AC3E}">
        <p14:creationId xmlns:p14="http://schemas.microsoft.com/office/powerpoint/2010/main" val="19376046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44435" y="2133600"/>
            <a:ext cx="10964091" cy="943994"/>
          </a:xfrm>
        </p:spPr>
        <p:txBody>
          <a:bodyPr>
            <a:normAutofit/>
          </a:bodyPr>
          <a:lstStyle/>
          <a:p>
            <a:r>
              <a:rPr lang="en-GB" sz="4400" b="1" dirty="0">
                <a:latin typeface="+mn-lt"/>
              </a:rPr>
              <a:t>Genomic dissections of inflammatory proteins</a:t>
            </a:r>
          </a:p>
        </p:txBody>
      </p:sp>
      <p:sp>
        <p:nvSpPr>
          <p:cNvPr id="5" name="Subtitle 4"/>
          <p:cNvSpPr>
            <a:spLocks noGrp="1"/>
          </p:cNvSpPr>
          <p:nvPr>
            <p:ph type="subTitle" idx="1"/>
          </p:nvPr>
        </p:nvSpPr>
        <p:spPr>
          <a:xfrm>
            <a:off x="1604887" y="3396344"/>
            <a:ext cx="9144000" cy="1059278"/>
          </a:xfrm>
        </p:spPr>
        <p:txBody>
          <a:bodyPr>
            <a:noAutofit/>
          </a:bodyPr>
          <a:lstStyle/>
          <a:p>
            <a:r>
              <a:rPr lang="en-GB" sz="2800" dirty="0" smtClean="0"/>
              <a:t>A presentation at the CEU</a:t>
            </a:r>
          </a:p>
          <a:p>
            <a:r>
              <a:rPr lang="en-GB" sz="2800" dirty="0" smtClean="0"/>
              <a:t>on </a:t>
            </a:r>
            <a:r>
              <a:rPr lang="en-GB" sz="2800" dirty="0"/>
              <a:t>behalf of the SCALLOP/INF1 consortium</a:t>
            </a:r>
          </a:p>
          <a:p>
            <a:endParaRPr lang="en-GB" sz="2800" dirty="0"/>
          </a:p>
          <a:p>
            <a:endParaRPr lang="en-GB" sz="2800" dirty="0"/>
          </a:p>
        </p:txBody>
      </p:sp>
      <p:sp>
        <p:nvSpPr>
          <p:cNvPr id="2" name="Rectangle 1"/>
          <p:cNvSpPr/>
          <p:nvPr/>
        </p:nvSpPr>
        <p:spPr>
          <a:xfrm>
            <a:off x="3424522" y="6024215"/>
            <a:ext cx="5403915" cy="523220"/>
          </a:xfrm>
          <a:prstGeom prst="rect">
            <a:avLst/>
          </a:prstGeom>
        </p:spPr>
        <p:txBody>
          <a:bodyPr wrap="none">
            <a:spAutoFit/>
          </a:bodyPr>
          <a:lstStyle/>
          <a:p>
            <a:r>
              <a:rPr lang="en-GB" sz="2800" b="1" dirty="0">
                <a:solidFill>
                  <a:schemeClr val="accent1"/>
                </a:solidFill>
              </a:rPr>
              <a:t>https://jinghuazhao.github.io/INF/</a:t>
            </a:r>
          </a:p>
        </p:txBody>
      </p:sp>
      <p:sp>
        <p:nvSpPr>
          <p:cNvPr id="3" name="Rectangle 2"/>
          <p:cNvSpPr/>
          <p:nvPr/>
        </p:nvSpPr>
        <p:spPr>
          <a:xfrm>
            <a:off x="9608064" y="6024215"/>
            <a:ext cx="2072639" cy="523220"/>
          </a:xfrm>
          <a:prstGeom prst="rect">
            <a:avLst/>
          </a:prstGeom>
        </p:spPr>
        <p:txBody>
          <a:bodyPr wrap="square">
            <a:spAutoFit/>
          </a:bodyPr>
          <a:lstStyle/>
          <a:p>
            <a:r>
              <a:rPr lang="en-GB" sz="2800" i="1" dirty="0" smtClean="0"/>
              <a:t>30/5/2019</a:t>
            </a:r>
            <a:endParaRPr lang="en-GB" sz="2800" i="1" dirty="0"/>
          </a:p>
        </p:txBody>
      </p:sp>
    </p:spTree>
    <p:extLst>
      <p:ext uri="{BB962C8B-B14F-4D97-AF65-F5344CB8AC3E}">
        <p14:creationId xmlns:p14="http://schemas.microsoft.com/office/powerpoint/2010/main" val="15355333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65878" cy="1227910"/>
          </a:xfrm>
        </p:spPr>
        <p:txBody>
          <a:bodyPr>
            <a:normAutofit fontScale="90000"/>
          </a:bodyPr>
          <a:lstStyle/>
          <a:p>
            <a:pPr algn="ctr"/>
            <a:r>
              <a:rPr lang="en-GB" b="1" dirty="0" smtClean="0"/>
              <a:t>Signals </a:t>
            </a:r>
            <a:r>
              <a:rPr lang="en-GB" b="1" dirty="0"/>
              <a:t>from &gt;1,000 signals </a:t>
            </a:r>
            <a:r>
              <a:rPr lang="en-GB" b="1" dirty="0" smtClean="0"/>
              <a:t>(with, L</a:t>
            </a:r>
            <a:r>
              <a:rPr lang="en-GB" b="1" dirty="0"/>
              <a:t>) to none </a:t>
            </a:r>
            <a:r>
              <a:rPr lang="en-GB" b="1" dirty="0" smtClean="0"/>
              <a:t>(without, R</a:t>
            </a:r>
            <a:r>
              <a:rPr lang="en-GB" b="1" dirty="0"/>
              <a:t>)</a:t>
            </a:r>
          </a:p>
        </p:txBody>
      </p:sp>
      <p:pic>
        <p:nvPicPr>
          <p:cNvPr id="5" name="Content Placeholder 4"/>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6352032" y="1518775"/>
            <a:ext cx="5736336" cy="5185953"/>
          </a:xfrm>
        </p:spPr>
      </p:pic>
      <p:pic>
        <p:nvPicPr>
          <p:cNvPr id="4" name="Content Placeholder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0" y="1914005"/>
            <a:ext cx="6309360" cy="4846320"/>
          </a:xfrm>
          <a:prstGeom prst="rect">
            <a:avLst/>
          </a:prstGeom>
        </p:spPr>
      </p:pic>
    </p:spTree>
    <p:extLst>
      <p:ext uri="{BB962C8B-B14F-4D97-AF65-F5344CB8AC3E}">
        <p14:creationId xmlns:p14="http://schemas.microsoft.com/office/powerpoint/2010/main" val="17499743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Results</a:t>
            </a:r>
          </a:p>
        </p:txBody>
      </p:sp>
      <p:sp>
        <p:nvSpPr>
          <p:cNvPr id="3" name="Content Placeholder 2"/>
          <p:cNvSpPr>
            <a:spLocks noGrp="1"/>
          </p:cNvSpPr>
          <p:nvPr>
            <p:ph idx="1"/>
          </p:nvPr>
        </p:nvSpPr>
        <p:spPr/>
        <p:txBody>
          <a:bodyPr>
            <a:normAutofit/>
          </a:bodyPr>
          <a:lstStyle/>
          <a:p>
            <a:r>
              <a:rPr lang="en-GB" dirty="0"/>
              <a:t>Manhattan, Q-Q, </a:t>
            </a:r>
            <a:r>
              <a:rPr lang="en-GB" dirty="0" err="1"/>
              <a:t>LocusZoom</a:t>
            </a:r>
            <a:r>
              <a:rPr lang="en-GB" dirty="0"/>
              <a:t> (cis regions) and forest plots.</a:t>
            </a:r>
          </a:p>
          <a:p>
            <a:r>
              <a:rPr lang="en-GB" dirty="0" smtClean="0"/>
              <a:t>Independent/near-independent (</a:t>
            </a:r>
            <a:r>
              <a:rPr lang="en-GB" dirty="0" err="1" smtClean="0"/>
              <a:t>primary+secondary</a:t>
            </a:r>
            <a:r>
              <a:rPr lang="en-GB" dirty="0" smtClean="0"/>
              <a:t>) signals and their cis/trans classification/plot.</a:t>
            </a:r>
          </a:p>
          <a:p>
            <a:r>
              <a:rPr lang="en-GB" dirty="0" smtClean="0"/>
              <a:t>OPG as positive control with confirmation through </a:t>
            </a:r>
            <a:r>
              <a:rPr lang="en-GB" dirty="0" err="1" smtClean="0"/>
              <a:t>PhenoScanner</a:t>
            </a:r>
            <a:r>
              <a:rPr lang="en-GB" dirty="0" smtClean="0"/>
              <a:t> </a:t>
            </a:r>
            <a:r>
              <a:rPr lang="en-GB" dirty="0"/>
              <a:t>v1.1 </a:t>
            </a:r>
            <a:r>
              <a:rPr lang="en-GB" dirty="0" smtClean="0"/>
              <a:t>(with </a:t>
            </a:r>
            <a:r>
              <a:rPr lang="en-GB" dirty="0" err="1"/>
              <a:t>chr:pos</a:t>
            </a:r>
            <a:r>
              <a:rPr lang="en-GB" dirty="0"/>
              <a:t> input</a:t>
            </a:r>
            <a:r>
              <a:rPr lang="en-GB" dirty="0" smtClean="0"/>
              <a:t>) later followed by v2 (with </a:t>
            </a:r>
            <a:r>
              <a:rPr lang="en-GB" dirty="0" err="1"/>
              <a:t>rsid</a:t>
            </a:r>
            <a:r>
              <a:rPr lang="en-GB" dirty="0"/>
              <a:t> </a:t>
            </a:r>
            <a:r>
              <a:rPr lang="en-GB" dirty="0" smtClean="0"/>
              <a:t>input) for </a:t>
            </a:r>
            <a:r>
              <a:rPr lang="en-GB" dirty="0"/>
              <a:t>INF1 as a whole and by proteins</a:t>
            </a:r>
            <a:r>
              <a:rPr lang="en-GB" dirty="0" smtClean="0"/>
              <a:t>.</a:t>
            </a:r>
          </a:p>
          <a:p>
            <a:r>
              <a:rPr lang="en-GB" dirty="0" smtClean="0"/>
              <a:t>Additional </a:t>
            </a:r>
            <a:r>
              <a:rPr lang="en-GB" dirty="0"/>
              <a:t>results on IBD, rheumatoid arthritis</a:t>
            </a:r>
            <a:r>
              <a:rPr lang="en-GB" dirty="0" smtClean="0"/>
              <a:t>.</a:t>
            </a:r>
            <a:endParaRPr lang="en-GB" dirty="0"/>
          </a:p>
          <a:p>
            <a:r>
              <a:rPr lang="en-GB" dirty="0" smtClean="0"/>
              <a:t>Parallel </a:t>
            </a:r>
            <a:r>
              <a:rPr lang="en-GB" dirty="0"/>
              <a:t>effort on </a:t>
            </a:r>
            <a:r>
              <a:rPr lang="en-GB" dirty="0" err="1"/>
              <a:t>coloc</a:t>
            </a:r>
            <a:r>
              <a:rPr lang="en-GB" dirty="0"/>
              <a:t>(</a:t>
            </a:r>
            <a:r>
              <a:rPr lang="en-GB" dirty="0" err="1"/>
              <a:t>alisation</a:t>
            </a:r>
            <a:r>
              <a:rPr lang="en-GB" dirty="0" smtClean="0"/>
              <a:t>)-type analysis.</a:t>
            </a:r>
          </a:p>
          <a:p>
            <a:endParaRPr lang="en-GB" dirty="0"/>
          </a:p>
          <a:p>
            <a:endParaRPr lang="en-GB" dirty="0" smtClean="0"/>
          </a:p>
          <a:p>
            <a:pPr marL="0" indent="0">
              <a:buNone/>
            </a:pPr>
            <a:endParaRPr lang="en-GB" dirty="0" smtClean="0"/>
          </a:p>
        </p:txBody>
      </p:sp>
    </p:spTree>
    <p:extLst>
      <p:ext uri="{BB962C8B-B14F-4D97-AF65-F5344CB8AC3E}">
        <p14:creationId xmlns:p14="http://schemas.microsoft.com/office/powerpoint/2010/main" val="28405993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1" y="-17417"/>
            <a:ext cx="6248399" cy="6805454"/>
          </a:xfrm>
        </p:spPr>
      </p:pic>
      <p:pic>
        <p:nvPicPr>
          <p:cNvPr id="5" name="Content Placeholder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291072" y="0"/>
            <a:ext cx="5900929" cy="6858000"/>
          </a:xfrm>
          <a:prstGeom prst="rect">
            <a:avLst/>
          </a:prstGeom>
        </p:spPr>
      </p:pic>
      <p:sp>
        <p:nvSpPr>
          <p:cNvPr id="6" name="Title 1">
            <a:extLst>
              <a:ext uri="{FF2B5EF4-FFF2-40B4-BE49-F238E27FC236}">
                <a16:creationId xmlns:a16="http://schemas.microsoft.com/office/drawing/2014/main" id="{B3965497-BDD7-4A5C-BAD8-19997115AF61}"/>
              </a:ext>
            </a:extLst>
          </p:cNvPr>
          <p:cNvSpPr>
            <a:spLocks noGrp="1"/>
          </p:cNvSpPr>
          <p:nvPr>
            <p:ph type="title"/>
          </p:nvPr>
        </p:nvSpPr>
        <p:spPr>
          <a:xfrm>
            <a:off x="1" y="0"/>
            <a:ext cx="10515600" cy="1325563"/>
          </a:xfrm>
        </p:spPr>
        <p:txBody>
          <a:bodyPr/>
          <a:lstStyle/>
          <a:p>
            <a:r>
              <a:rPr lang="en-GB" b="1" dirty="0"/>
              <a:t>Manhattan (L) and Q-Q plots (R) for OPG</a:t>
            </a:r>
          </a:p>
        </p:txBody>
      </p:sp>
    </p:spTree>
    <p:extLst>
      <p:ext uri="{BB962C8B-B14F-4D97-AF65-F5344CB8AC3E}">
        <p14:creationId xmlns:p14="http://schemas.microsoft.com/office/powerpoint/2010/main" val="16197913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65497-BDD7-4A5C-BAD8-19997115AF61}"/>
              </a:ext>
            </a:extLst>
          </p:cNvPr>
          <p:cNvSpPr>
            <a:spLocks noGrp="1"/>
          </p:cNvSpPr>
          <p:nvPr>
            <p:ph type="title"/>
          </p:nvPr>
        </p:nvSpPr>
        <p:spPr>
          <a:xfrm>
            <a:off x="821591" y="69294"/>
            <a:ext cx="10515600" cy="706029"/>
          </a:xfrm>
        </p:spPr>
        <p:txBody>
          <a:bodyPr/>
          <a:lstStyle/>
          <a:p>
            <a:pPr algn="ctr"/>
            <a:r>
              <a:rPr lang="en-GB" b="1" dirty="0"/>
              <a:t>Regional plot (OPG, chr8)</a:t>
            </a:r>
          </a:p>
        </p:txBody>
      </p:sp>
      <p:pic>
        <p:nvPicPr>
          <p:cNvPr id="5" name="Content Placeholder 4">
            <a:extLst>
              <a:ext uri="{FF2B5EF4-FFF2-40B4-BE49-F238E27FC236}">
                <a16:creationId xmlns:a16="http://schemas.microsoft.com/office/drawing/2014/main" id="{22C0F854-B611-4CF3-B4DB-50BEACF53AEF}"/>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1778165" y="757906"/>
            <a:ext cx="8602452" cy="6100093"/>
          </a:xfrm>
        </p:spPr>
      </p:pic>
    </p:spTree>
    <p:extLst>
      <p:ext uri="{BB962C8B-B14F-4D97-AF65-F5344CB8AC3E}">
        <p14:creationId xmlns:p14="http://schemas.microsoft.com/office/powerpoint/2010/main" val="36236409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4E74D2E-DD49-4D16-9718-BAA027089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896" y="9581"/>
            <a:ext cx="11539728" cy="6848420"/>
          </a:xfrm>
          <a:prstGeom prst="rect">
            <a:avLst/>
          </a:prstGeom>
        </p:spPr>
      </p:pic>
    </p:spTree>
    <p:extLst>
      <p:ext uri="{BB962C8B-B14F-4D97-AF65-F5344CB8AC3E}">
        <p14:creationId xmlns:p14="http://schemas.microsoft.com/office/powerpoint/2010/main" val="23590809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79F7981-361E-4496-A12D-6ADAF681D5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 y="-12192"/>
            <a:ext cx="11696542" cy="6864096"/>
          </a:xfrm>
          <a:prstGeom prst="rect">
            <a:avLst/>
          </a:prstGeom>
        </p:spPr>
      </p:pic>
    </p:spTree>
    <p:extLst>
      <p:ext uri="{BB962C8B-B14F-4D97-AF65-F5344CB8AC3E}">
        <p14:creationId xmlns:p14="http://schemas.microsoft.com/office/powerpoint/2010/main" val="41075916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5D9A1-4687-483A-A61C-CB300A9F04F6}"/>
              </a:ext>
            </a:extLst>
          </p:cNvPr>
          <p:cNvSpPr>
            <a:spLocks noGrp="1"/>
          </p:cNvSpPr>
          <p:nvPr>
            <p:ph type="title"/>
          </p:nvPr>
        </p:nvSpPr>
        <p:spPr/>
        <p:txBody>
          <a:bodyPr/>
          <a:lstStyle/>
          <a:p>
            <a:pPr algn="ctr"/>
            <a:r>
              <a:rPr lang="en-GB" b="1" dirty="0" smtClean="0"/>
              <a:t>Comparison</a:t>
            </a:r>
            <a:endParaRPr lang="en-GB" b="1" dirty="0"/>
          </a:p>
        </p:txBody>
      </p:sp>
      <p:sp>
        <p:nvSpPr>
          <p:cNvPr id="3" name="Content Placeholder 2">
            <a:extLst>
              <a:ext uri="{FF2B5EF4-FFF2-40B4-BE49-F238E27FC236}">
                <a16:creationId xmlns:a16="http://schemas.microsoft.com/office/drawing/2014/main" id="{60D97A2A-AC31-496D-9258-5A0771E35A66}"/>
              </a:ext>
            </a:extLst>
          </p:cNvPr>
          <p:cNvSpPr>
            <a:spLocks noGrp="1"/>
          </p:cNvSpPr>
          <p:nvPr>
            <p:ph idx="1"/>
          </p:nvPr>
        </p:nvSpPr>
        <p:spPr/>
        <p:txBody>
          <a:bodyPr>
            <a:normAutofit fontScale="92500" lnSpcReduction="20000"/>
          </a:bodyPr>
          <a:lstStyle/>
          <a:p>
            <a:r>
              <a:rPr lang="en-GB" dirty="0"/>
              <a:t>The chromosome 8 locus here is ~200kb upstream.</a:t>
            </a:r>
          </a:p>
          <a:p>
            <a:r>
              <a:rPr lang="en-GB" dirty="0" smtClean="0"/>
              <a:t>Quoting </a:t>
            </a:r>
            <a:r>
              <a:rPr lang="en-GB" altLang="en-US" i="1" dirty="0"/>
              <a:t>Kwan JSH, et al. (2014). Hum </a:t>
            </a:r>
            <a:r>
              <a:rPr lang="en-GB" altLang="en-US" i="1" dirty="0" err="1"/>
              <a:t>Mol</a:t>
            </a:r>
            <a:r>
              <a:rPr lang="en-GB" altLang="en-US" i="1" dirty="0"/>
              <a:t> Genet 23(24): </a:t>
            </a:r>
            <a:r>
              <a:rPr lang="en-GB" altLang="en-US" i="1" dirty="0" smtClean="0"/>
              <a:t>6684—93:</a:t>
            </a:r>
          </a:p>
          <a:p>
            <a:pPr marL="0" indent="0">
              <a:buNone/>
            </a:pPr>
            <a:endParaRPr lang="en-GB" dirty="0" smtClean="0"/>
          </a:p>
          <a:p>
            <a:pPr marL="457200" lvl="1" indent="0">
              <a:buNone/>
            </a:pPr>
            <a:r>
              <a:rPr lang="en-GB" sz="3000" dirty="0" smtClean="0"/>
              <a:t>“The </a:t>
            </a:r>
            <a:r>
              <a:rPr lang="en-GB" sz="3000" dirty="0"/>
              <a:t>most significant SNP in this locus (</a:t>
            </a:r>
            <a:r>
              <a:rPr lang="en-GB" sz="3000" dirty="0">
                <a:solidFill>
                  <a:srgbClr val="FF0000"/>
                </a:solidFill>
              </a:rPr>
              <a:t>rs704</a:t>
            </a:r>
            <a:r>
              <a:rPr lang="en-GB" sz="3000" dirty="0"/>
              <a:t>) encodes a possibly damaging (predicted by </a:t>
            </a:r>
            <a:r>
              <a:rPr lang="en-GB" sz="3000" dirty="0">
                <a:solidFill>
                  <a:srgbClr val="FF0000"/>
                </a:solidFill>
              </a:rPr>
              <a:t>PolyPhen2</a:t>
            </a:r>
            <a:r>
              <a:rPr lang="en-GB" sz="3000" dirty="0"/>
              <a:t>) missense mutation in the </a:t>
            </a:r>
            <a:r>
              <a:rPr lang="en-GB" sz="3000" i="1" dirty="0"/>
              <a:t>VTN</a:t>
            </a:r>
            <a:r>
              <a:rPr lang="en-GB" sz="3000" dirty="0"/>
              <a:t> gene. Moreover, </a:t>
            </a:r>
            <a:r>
              <a:rPr lang="en-GB" sz="3000" dirty="0" err="1">
                <a:solidFill>
                  <a:srgbClr val="FF0000"/>
                </a:solidFill>
              </a:rPr>
              <a:t>eQTL</a:t>
            </a:r>
            <a:r>
              <a:rPr lang="en-GB" sz="3000" dirty="0">
                <a:solidFill>
                  <a:srgbClr val="FF0000"/>
                </a:solidFill>
              </a:rPr>
              <a:t> analyses </a:t>
            </a:r>
            <a:r>
              <a:rPr lang="en-GB" sz="3000" dirty="0"/>
              <a:t>showed that the SNP was significantly associated with </a:t>
            </a:r>
            <a:r>
              <a:rPr lang="en-GB" sz="3000" i="1" dirty="0"/>
              <a:t>TMEM199 </a:t>
            </a:r>
            <a:r>
              <a:rPr lang="en-GB" sz="3000" dirty="0"/>
              <a:t>expression in pancreas and whole bone, as well as </a:t>
            </a:r>
            <a:r>
              <a:rPr lang="en-GB" sz="3000" i="1" dirty="0"/>
              <a:t>TMEM97</a:t>
            </a:r>
            <a:r>
              <a:rPr lang="en-GB" sz="3000" dirty="0"/>
              <a:t> expression in whole blood. The low </a:t>
            </a:r>
            <a:r>
              <a:rPr lang="en-GB" sz="3000" dirty="0" err="1">
                <a:solidFill>
                  <a:srgbClr val="FF0000"/>
                </a:solidFill>
              </a:rPr>
              <a:t>RegulomeDB</a:t>
            </a:r>
            <a:r>
              <a:rPr lang="en-GB" sz="3000" dirty="0"/>
              <a:t> score of the SNP also suggested that the SNP has important regulatory functions</a:t>
            </a:r>
            <a:r>
              <a:rPr lang="en-GB" sz="3000" dirty="0" smtClean="0"/>
              <a:t>”.</a:t>
            </a:r>
          </a:p>
          <a:p>
            <a:endParaRPr lang="en-GB" dirty="0"/>
          </a:p>
          <a:p>
            <a:pPr marL="0" indent="0">
              <a:buNone/>
            </a:pPr>
            <a:r>
              <a:rPr lang="en-GB" altLang="en-US" i="1" dirty="0" smtClean="0"/>
              <a:t>.</a:t>
            </a:r>
            <a:endParaRPr lang="en-GB" altLang="en-US" i="1" dirty="0"/>
          </a:p>
        </p:txBody>
      </p:sp>
    </p:spTree>
    <p:extLst>
      <p:ext uri="{BB962C8B-B14F-4D97-AF65-F5344CB8AC3E}">
        <p14:creationId xmlns:p14="http://schemas.microsoft.com/office/powerpoint/2010/main" val="29246438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Signal </a:t>
            </a:r>
            <a:r>
              <a:rPr lang="en-GB" b="1" dirty="0" smtClean="0"/>
              <a:t>identification</a:t>
            </a:r>
            <a:endParaRPr lang="en-GB" b="1" dirty="0"/>
          </a:p>
        </p:txBody>
      </p:sp>
      <p:sp>
        <p:nvSpPr>
          <p:cNvPr id="3" name="Content Placeholder 2"/>
          <p:cNvSpPr>
            <a:spLocks noGrp="1"/>
          </p:cNvSpPr>
          <p:nvPr>
            <p:ph idx="1"/>
          </p:nvPr>
        </p:nvSpPr>
        <p:spPr/>
        <p:txBody>
          <a:bodyPr>
            <a:normAutofit/>
          </a:bodyPr>
          <a:lstStyle/>
          <a:p>
            <a:r>
              <a:rPr lang="en-GB" dirty="0" smtClean="0"/>
              <a:t>GWAS summary </a:t>
            </a:r>
            <a:r>
              <a:rPr lang="en-GB" dirty="0"/>
              <a:t>statistics contain many enriched </a:t>
            </a:r>
            <a:r>
              <a:rPr lang="en-GB" dirty="0" err="1" smtClean="0"/>
              <a:t>pQTLs</a:t>
            </a:r>
            <a:r>
              <a:rPr lang="en-GB" dirty="0" smtClean="0"/>
              <a:t> and </a:t>
            </a:r>
            <a:r>
              <a:rPr lang="en-GB" dirty="0"/>
              <a:t>proved </a:t>
            </a:r>
            <a:r>
              <a:rPr lang="en-GB" dirty="0" smtClean="0"/>
              <a:t>useful for downstream analyses.</a:t>
            </a:r>
          </a:p>
          <a:p>
            <a:r>
              <a:rPr lang="en-GB" dirty="0" smtClean="0"/>
              <a:t>Fundamentally important </a:t>
            </a:r>
            <a:r>
              <a:rPr lang="en-GB" dirty="0" err="1" smtClean="0"/>
              <a:t>genomewide</a:t>
            </a:r>
            <a:r>
              <a:rPr lang="en-GB" dirty="0" smtClean="0"/>
              <a:t> significant signals are often in strong LD with others and conditionally significant.</a:t>
            </a:r>
          </a:p>
          <a:p>
            <a:r>
              <a:rPr lang="en-GB" dirty="0" smtClean="0"/>
              <a:t>The uncertainty in dealing with LD can be seen that among a predefined </a:t>
            </a:r>
            <a:r>
              <a:rPr lang="en-GB" dirty="0"/>
              <a:t>1,703 </a:t>
            </a:r>
            <a:r>
              <a:rPr lang="en-GB" dirty="0" smtClean="0"/>
              <a:t>approximately independent (AI) autosomal regions, 36, 300 and 1,701 are 250kb, 500kb and </a:t>
            </a:r>
            <a:r>
              <a:rPr lang="en-GB" dirty="0"/>
              <a:t>10mb </a:t>
            </a:r>
            <a:r>
              <a:rPr lang="en-GB" dirty="0" smtClean="0"/>
              <a:t>apart, respectively, giving 1,672 regions after excluding </a:t>
            </a:r>
            <a:r>
              <a:rPr lang="en-GB" dirty="0"/>
              <a:t>regions in high LD </a:t>
            </a:r>
            <a:r>
              <a:rPr lang="en-GB" dirty="0" smtClean="0"/>
              <a:t>such as HLA.</a:t>
            </a:r>
          </a:p>
          <a:p>
            <a:pPr marL="0" indent="0">
              <a:buNone/>
            </a:pPr>
            <a:endParaRPr lang="en-GB" dirty="0"/>
          </a:p>
          <a:p>
            <a:endParaRPr lang="en-GB" dirty="0"/>
          </a:p>
        </p:txBody>
      </p:sp>
    </p:spTree>
    <p:extLst>
      <p:ext uri="{BB962C8B-B14F-4D97-AF65-F5344CB8AC3E}">
        <p14:creationId xmlns:p14="http://schemas.microsoft.com/office/powerpoint/2010/main" val="31587822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5249"/>
            <a:ext cx="10515600" cy="1325563"/>
          </a:xfrm>
        </p:spPr>
        <p:txBody>
          <a:bodyPr/>
          <a:lstStyle/>
          <a:p>
            <a:pPr algn="ctr"/>
            <a:r>
              <a:rPr lang="en-GB" b="1" i="1" dirty="0" smtClean="0"/>
              <a:t>in </a:t>
            </a:r>
            <a:r>
              <a:rPr lang="en-GB" b="1" i="1" dirty="0" err="1"/>
              <a:t>silico</a:t>
            </a:r>
            <a:r>
              <a:rPr lang="en-GB" b="1" i="1" dirty="0"/>
              <a:t> </a:t>
            </a:r>
            <a:r>
              <a:rPr lang="en-GB" b="1" dirty="0" smtClean="0"/>
              <a:t>experiments</a:t>
            </a:r>
            <a:endParaRPr lang="en-GB"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40811"/>
                <a:ext cx="10515600" cy="4826491"/>
              </a:xfrm>
            </p:spPr>
            <p:txBody>
              <a:bodyPr>
                <a:noAutofit/>
              </a:bodyPr>
              <a:lstStyle/>
              <a:p>
                <a:r>
                  <a:rPr lang="en-GB" b="1" dirty="0" smtClean="0"/>
                  <a:t>Parameters</a:t>
                </a:r>
                <a:r>
                  <a:rPr lang="en-GB" dirty="0" smtClean="0"/>
                  <a:t>. </a:t>
                </a:r>
              </a:p>
              <a:p>
                <a:pPr marL="514350" indent="-514350">
                  <a:buFont typeface="+mj-lt"/>
                  <a:buAutoNum type="arabicPeriod"/>
                </a:pPr>
                <a:r>
                  <a:rPr lang="en-GB" sz="2000" dirty="0" smtClean="0"/>
                  <a:t> </a:t>
                </a:r>
                <a:r>
                  <a:rPr lang="en-GB" sz="2000" dirty="0" smtClean="0">
                    <a:solidFill>
                      <a:srgbClr val="FF0000"/>
                    </a:solidFill>
                  </a:rPr>
                  <a:t>LD references</a:t>
                </a:r>
                <a:r>
                  <a:rPr lang="en-GB" sz="2000" dirty="0" smtClean="0"/>
                  <a:t>: </a:t>
                </a:r>
                <a:r>
                  <a:rPr lang="en-GB" sz="2000" dirty="0"/>
                  <a:t>1KG </a:t>
                </a:r>
                <a:r>
                  <a:rPr lang="en-GB" sz="2000" dirty="0" smtClean="0"/>
                  <a:t>(</a:t>
                </a:r>
                <a:r>
                  <a:rPr lang="en-GB" sz="2000" dirty="0" err="1" smtClean="0"/>
                  <a:t>LocusZoom</a:t>
                </a:r>
                <a:r>
                  <a:rPr lang="en-GB" sz="2000" dirty="0" smtClean="0"/>
                  <a:t> 1.4) </a:t>
                </a:r>
                <a:r>
                  <a:rPr lang="en-GB" sz="2000" dirty="0"/>
                  <a:t>and </a:t>
                </a:r>
                <a:r>
                  <a:rPr lang="en-GB" sz="2000" dirty="0" smtClean="0"/>
                  <a:t>UK10K+1KG. </a:t>
                </a:r>
              </a:p>
              <a:p>
                <a:pPr marL="514350" indent="-514350">
                  <a:buFont typeface="+mj-lt"/>
                  <a:buAutoNum type="arabicPeriod"/>
                </a:pPr>
                <a:r>
                  <a:rPr lang="en-GB" sz="2000" dirty="0" smtClean="0"/>
                  <a:t> </a:t>
                </a:r>
                <a14:m>
                  <m:oMath xmlns:m="http://schemas.openxmlformats.org/officeDocument/2006/math">
                    <m:sSup>
                      <m:sSupPr>
                        <m:ctrlPr>
                          <a:rPr lang="en-GB" sz="2000" i="1" smtClean="0">
                            <a:solidFill>
                              <a:srgbClr val="FF0000"/>
                            </a:solidFill>
                            <a:latin typeface="Cambria Math" panose="02040503050406030204" pitchFamily="18" charset="0"/>
                          </a:rPr>
                        </m:ctrlPr>
                      </m:sSupPr>
                      <m:e>
                        <m:r>
                          <a:rPr lang="en-GB" sz="2000" i="1">
                            <a:solidFill>
                              <a:srgbClr val="FF0000"/>
                            </a:solidFill>
                            <a:latin typeface="Cambria Math" panose="02040503050406030204" pitchFamily="18" charset="0"/>
                          </a:rPr>
                          <m:t>𝑟</m:t>
                        </m:r>
                      </m:e>
                      <m:sup>
                        <m:r>
                          <a:rPr lang="en-GB" sz="2000" i="1">
                            <a:solidFill>
                              <a:srgbClr val="FF0000"/>
                            </a:solidFill>
                            <a:latin typeface="Cambria Math" panose="02040503050406030204" pitchFamily="18" charset="0"/>
                          </a:rPr>
                          <m:t>2</m:t>
                        </m:r>
                      </m:sup>
                    </m:sSup>
                    <m:r>
                      <a:rPr lang="en-GB" sz="2000" b="0" i="1" smtClean="0">
                        <a:solidFill>
                          <a:srgbClr val="FF0000"/>
                        </a:solidFill>
                        <a:latin typeface="Cambria Math" panose="02040503050406030204" pitchFamily="18" charset="0"/>
                      </a:rPr>
                      <m:t>,</m:t>
                    </m:r>
                    <m:sSup>
                      <m:sSupPr>
                        <m:ctrlPr>
                          <a:rPr lang="en-GB" sz="2000" i="1">
                            <a:solidFill>
                              <a:srgbClr val="FF0000"/>
                            </a:solidFill>
                            <a:latin typeface="Cambria Math" panose="02040503050406030204" pitchFamily="18" charset="0"/>
                          </a:rPr>
                        </m:ctrlPr>
                      </m:sSupPr>
                      <m:e>
                        <m:r>
                          <a:rPr lang="en-GB" sz="2000" i="1">
                            <a:solidFill>
                              <a:srgbClr val="FF0000"/>
                            </a:solidFill>
                            <a:latin typeface="Cambria Math" panose="02040503050406030204" pitchFamily="18" charset="0"/>
                          </a:rPr>
                          <m:t>𝑅</m:t>
                        </m:r>
                      </m:e>
                      <m:sup>
                        <m:r>
                          <a:rPr lang="en-GB" sz="2000" i="1">
                            <a:solidFill>
                              <a:srgbClr val="FF0000"/>
                            </a:solidFill>
                            <a:latin typeface="Cambria Math" panose="02040503050406030204" pitchFamily="18" charset="0"/>
                          </a:rPr>
                          <m:t>2</m:t>
                        </m:r>
                      </m:sup>
                    </m:sSup>
                  </m:oMath>
                </a14:m>
                <a:r>
                  <a:rPr lang="en-GB" sz="2000" dirty="0" smtClean="0">
                    <a:solidFill>
                      <a:srgbClr val="FF0000"/>
                    </a:solidFill>
                  </a:rPr>
                  <a:t>, distance</a:t>
                </a:r>
                <a:r>
                  <a:rPr lang="en-GB" sz="2000" dirty="0" smtClean="0"/>
                  <a:t>. GCTA </a:t>
                </a:r>
                <a:r>
                  <a:rPr lang="en-GB" sz="2000" dirty="0"/>
                  <a:t>–</a:t>
                </a:r>
                <a:r>
                  <a:rPr lang="en-GB" sz="2000" dirty="0" err="1"/>
                  <a:t>cojo</a:t>
                </a:r>
                <a:r>
                  <a:rPr lang="en-GB" sz="2000" dirty="0"/>
                  <a:t>-collinear 0, 0.1, 0.9 –</a:t>
                </a:r>
                <a:r>
                  <a:rPr lang="en-GB" sz="2000" dirty="0" err="1"/>
                  <a:t>cojo</a:t>
                </a:r>
                <a:r>
                  <a:rPr lang="en-GB" sz="2000" dirty="0"/>
                  <a:t>-wind 500, </a:t>
                </a:r>
                <a:r>
                  <a:rPr lang="en-GB" sz="2000" dirty="0" smtClean="0"/>
                  <a:t>10000; PLINK </a:t>
                </a:r>
                <a:r>
                  <a:rPr lang="en-GB" sz="2000" dirty="0"/>
                  <a:t>–clump-r2 0, 0.1 –clump-kb 500, </a:t>
                </a:r>
                <a:r>
                  <a:rPr lang="en-GB" sz="2000" dirty="0" smtClean="0"/>
                  <a:t>1000. </a:t>
                </a:r>
              </a:p>
              <a:p>
                <a:pPr marL="514350" indent="-514350">
                  <a:buFont typeface="+mj-lt"/>
                  <a:buAutoNum type="arabicPeriod"/>
                </a:pPr>
                <a:r>
                  <a:rPr lang="en-GB" sz="2000" dirty="0" smtClean="0"/>
                  <a:t> </a:t>
                </a:r>
                <a:r>
                  <a:rPr lang="en-GB" sz="2000" dirty="0" smtClean="0">
                    <a:solidFill>
                      <a:srgbClr val="FF0000"/>
                    </a:solidFill>
                  </a:rPr>
                  <a:t>Regions </a:t>
                </a:r>
                <a:r>
                  <a:rPr lang="en-GB" sz="2000" dirty="0">
                    <a:solidFill>
                      <a:srgbClr val="FF0000"/>
                    </a:solidFill>
                  </a:rPr>
                  <a:t>in high </a:t>
                </a:r>
                <a:r>
                  <a:rPr lang="en-GB" sz="2000" dirty="0" smtClean="0">
                    <a:solidFill>
                      <a:srgbClr val="FF0000"/>
                    </a:solidFill>
                  </a:rPr>
                  <a:t>LD</a:t>
                </a:r>
                <a:r>
                  <a:rPr lang="en-GB" sz="2000" dirty="0" smtClean="0"/>
                  <a:t>. </a:t>
                </a:r>
              </a:p>
              <a:p>
                <a:pPr marL="514350" indent="-514350">
                  <a:buFont typeface="+mj-lt"/>
                  <a:buAutoNum type="arabicPeriod"/>
                </a:pPr>
                <a:r>
                  <a:rPr lang="en-GB" sz="2000" dirty="0" smtClean="0"/>
                  <a:t> </a:t>
                </a:r>
                <a:r>
                  <a:rPr lang="en-GB" sz="2000" dirty="0" smtClean="0">
                    <a:solidFill>
                      <a:srgbClr val="FF0000"/>
                    </a:solidFill>
                  </a:rPr>
                  <a:t>+/- </a:t>
                </a:r>
                <a:r>
                  <a:rPr lang="en-GB" sz="2000" dirty="0" err="1" smtClean="0">
                    <a:solidFill>
                      <a:srgbClr val="FF0000"/>
                    </a:solidFill>
                  </a:rPr>
                  <a:t>indels</a:t>
                </a:r>
                <a:r>
                  <a:rPr lang="en-GB" sz="2000" dirty="0" smtClean="0"/>
                  <a:t>. </a:t>
                </a:r>
              </a:p>
              <a:p>
                <a:pPr marL="514350" indent="-514350">
                  <a:buFont typeface="+mj-lt"/>
                  <a:buAutoNum type="arabicPeriod"/>
                </a:pPr>
                <a:r>
                  <a:rPr lang="en-GB" sz="2000" dirty="0" smtClean="0"/>
                  <a:t> </a:t>
                </a:r>
                <a:r>
                  <a:rPr lang="en-GB" sz="2000" dirty="0" smtClean="0">
                    <a:solidFill>
                      <a:srgbClr val="FF0000"/>
                    </a:solidFill>
                  </a:rPr>
                  <a:t>Slide windows vs AILD blocks</a:t>
                </a:r>
                <a:r>
                  <a:rPr lang="en-GB" sz="2000" dirty="0" smtClean="0"/>
                  <a:t>. </a:t>
                </a:r>
              </a:p>
              <a:p>
                <a:r>
                  <a:rPr lang="en-GB" b="1" dirty="0" smtClean="0"/>
                  <a:t>Findings</a:t>
                </a:r>
                <a:r>
                  <a:rPr lang="en-GB" dirty="0" smtClean="0"/>
                  <a:t>. </a:t>
                </a:r>
              </a:p>
              <a:p>
                <a:pPr marL="457200" indent="-457200">
                  <a:buFont typeface="+mj-lt"/>
                  <a:buAutoNum type="arabicPeriod"/>
                </a:pPr>
                <a:r>
                  <a:rPr lang="en-GB" sz="2000" dirty="0" smtClean="0"/>
                  <a:t>Signals    with </a:t>
                </a:r>
                <a:r>
                  <a:rPr lang="en-GB" sz="2000" dirty="0" err="1" smtClean="0"/>
                  <a:t>indels</a:t>
                </a:r>
                <a:r>
                  <a:rPr lang="en-GB" sz="2000" dirty="0" smtClean="0"/>
                  <a:t> (many have SNP proxies), LD reference panel and GWAS summary statistics with large samples, LD clumping over joint/conditional analysis, side windows over AILD blocks. </a:t>
                </a:r>
              </a:p>
              <a:p>
                <a:pPr marL="457200" indent="-457200">
                  <a:buFont typeface="+mj-lt"/>
                  <a:buAutoNum type="arabicPeriod"/>
                </a:pPr>
                <a:r>
                  <a:rPr lang="en-GB" sz="2000" dirty="0" smtClean="0"/>
                  <a:t>The </a:t>
                </a:r>
                <a:r>
                  <a:rPr lang="en-GB" sz="2000" dirty="0"/>
                  <a:t>reference panel has more impact than moderate change in LD window.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40811"/>
                <a:ext cx="10515600" cy="4826491"/>
              </a:xfrm>
              <a:blipFill>
                <a:blip r:embed="rId2"/>
                <a:stretch>
                  <a:fillRect l="-1043" t="-2020" r="-812"/>
                </a:stretch>
              </a:blipFill>
            </p:spPr>
            <p:txBody>
              <a:bodyPr/>
              <a:lstStyle/>
              <a:p>
                <a:r>
                  <a:rPr lang="en-GB">
                    <a:noFill/>
                  </a:rPr>
                  <a:t> </a:t>
                </a:r>
              </a:p>
            </p:txBody>
          </p:sp>
        </mc:Fallback>
      </mc:AlternateContent>
      <p:sp>
        <p:nvSpPr>
          <p:cNvPr id="6" name="Up Arrow 5"/>
          <p:cNvSpPr/>
          <p:nvPr/>
        </p:nvSpPr>
        <p:spPr>
          <a:xfrm>
            <a:off x="2111433" y="4871255"/>
            <a:ext cx="199506" cy="340821"/>
          </a:xfrm>
          <a:prstGeom prst="upArrow">
            <a:avLst>
              <a:gd name="adj1" fmla="val 50000"/>
              <a:gd name="adj2" fmla="val 517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626158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Computationally efficient algorithms</a:t>
            </a:r>
            <a:endParaRPr lang="en-GB"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marL="457200" indent="-457200">
                  <a:buFont typeface="+mj-lt"/>
                  <a:buAutoNum type="arabicPeriod"/>
                </a:pPr>
                <a:r>
                  <a:rPr lang="en-GB" sz="2400" dirty="0" smtClean="0"/>
                  <a:t>Form </a:t>
                </a:r>
                <a:r>
                  <a:rPr lang="en-GB" sz="2400" dirty="0"/>
                  <a:t>AILD blocks with </a:t>
                </a:r>
                <a:r>
                  <a:rPr lang="en-GB" sz="2400" dirty="0" smtClean="0"/>
                  <a:t>LD reference </a:t>
                </a:r>
                <a:r>
                  <a:rPr lang="en-GB" sz="2400" dirty="0"/>
                  <a:t>data, involving specific variants.</a:t>
                </a:r>
              </a:p>
              <a:p>
                <a:pPr marL="457200" indent="-457200">
                  <a:buFont typeface="+mj-lt"/>
                  <a:buAutoNum type="arabicPeriod"/>
                </a:pPr>
                <a:r>
                  <a:rPr lang="en-GB" sz="2400" dirty="0"/>
                  <a:t>Tag </a:t>
                </a:r>
                <a:r>
                  <a:rPr lang="en-GB" sz="2400" dirty="0" smtClean="0"/>
                  <a:t>summary statistics </a:t>
                </a:r>
                <a:r>
                  <a:rPr lang="en-GB" sz="2400" dirty="0"/>
                  <a:t>with AILD blocks.</a:t>
                </a:r>
              </a:p>
              <a:p>
                <a:pPr marL="457200" indent="-457200">
                  <a:buFont typeface="+mj-lt"/>
                  <a:buAutoNum type="arabicPeriod"/>
                </a:pPr>
                <a:r>
                  <a:rPr lang="en-GB" sz="2400" dirty="0"/>
                  <a:t>Overlap regions with GWAS </a:t>
                </a:r>
                <a:r>
                  <a:rPr lang="en-GB" sz="2400" dirty="0" err="1"/>
                  <a:t>sumstats</a:t>
                </a:r>
                <a:r>
                  <a:rPr lang="en-GB" sz="2400" dirty="0"/>
                  <a:t> containing signals </a:t>
                </a:r>
                <a:r>
                  <a:rPr lang="en-GB" sz="2400" dirty="0" smtClean="0"/>
                  <a:t>to protein-region </a:t>
                </a:r>
                <a:r>
                  <a:rPr lang="en-GB" sz="2400" dirty="0"/>
                  <a:t>pairs.</a:t>
                </a:r>
              </a:p>
              <a:p>
                <a:pPr marL="457200" indent="-457200">
                  <a:buFont typeface="+mj-lt"/>
                  <a:buAutoNum type="arabicPeriod"/>
                </a:pPr>
                <a:r>
                  <a:rPr lang="en-GB" sz="2400" dirty="0">
                    <a:solidFill>
                      <a:srgbClr val="FF0000"/>
                    </a:solidFill>
                  </a:rPr>
                  <a:t>PLINK –clump-r2 0.1 and/or GCTA --</a:t>
                </a:r>
                <a:r>
                  <a:rPr lang="en-GB" sz="2400" dirty="0" err="1">
                    <a:solidFill>
                      <a:srgbClr val="FF0000"/>
                    </a:solidFill>
                  </a:rPr>
                  <a:t>cojo</a:t>
                </a:r>
                <a:r>
                  <a:rPr lang="en-GB" sz="2400" dirty="0">
                    <a:solidFill>
                      <a:srgbClr val="FF0000"/>
                    </a:solidFill>
                  </a:rPr>
                  <a:t>-collinear 0.9 (no –cojo-r2 yet). </a:t>
                </a:r>
              </a:p>
              <a:p>
                <a:pPr marL="457200" indent="-457200">
                  <a:buFont typeface="+mj-lt"/>
                  <a:buAutoNum type="arabicPeriod"/>
                </a:pPr>
                <a:r>
                  <a:rPr lang="en-GB" sz="2400" dirty="0"/>
                  <a:t>Regional plots </a:t>
                </a:r>
                <a:r>
                  <a:rPr lang="en-GB" sz="2400" dirty="0" smtClean="0"/>
                  <a:t>(</a:t>
                </a:r>
                <a:r>
                  <a:rPr lang="en-GB" sz="2400" dirty="0" err="1" smtClean="0"/>
                  <a:t>LocusZoom</a:t>
                </a:r>
                <a:r>
                  <a:rPr lang="en-GB" sz="2400" dirty="0" smtClean="0"/>
                  <a:t> </a:t>
                </a:r>
                <a:r>
                  <a:rPr lang="en-GB" sz="2400" dirty="0"/>
                  <a:t>won’t be able to show </a:t>
                </a:r>
                <a:r>
                  <a:rPr lang="en-GB" sz="2400" dirty="0" err="1"/>
                  <a:t>indel</a:t>
                </a:r>
                <a:r>
                  <a:rPr lang="en-GB" sz="2400" dirty="0"/>
                  <a:t> </a:t>
                </a:r>
                <a:r>
                  <a:rPr lang="en-GB" sz="2400" dirty="0" smtClean="0"/>
                  <a:t>singletons).</a:t>
                </a:r>
              </a:p>
              <a:p>
                <a:pPr marL="457200" indent="-457200">
                  <a:buFont typeface="+mj-lt"/>
                  <a:buAutoNum type="arabicPeriod"/>
                </a:pPr>
                <a:r>
                  <a:rPr lang="en-GB" sz="2400" dirty="0" smtClean="0"/>
                  <a:t>Merge of blocks if appropriate.</a:t>
                </a:r>
              </a:p>
              <a:p>
                <a:endParaRPr lang="en-GB" sz="2400" dirty="0" smtClean="0"/>
              </a:p>
              <a:p>
                <a:pPr marL="0" indent="0">
                  <a:buNone/>
                </a:pPr>
                <a:r>
                  <a:rPr lang="en-GB" sz="2400" dirty="0" smtClean="0"/>
                  <a:t>NOTE: Significantly </a:t>
                </a:r>
                <a:r>
                  <a:rPr lang="en-GB" sz="2400" dirty="0"/>
                  <a:t>reduced computing times for GCTA from ~10 days to &lt;1 day on cardio. </a:t>
                </a:r>
                <a:r>
                  <a:rPr lang="en-GB" sz="2400" dirty="0" smtClean="0"/>
                  <a:t>Step 4 would vary with </a:t>
                </a:r>
                <a14:m>
                  <m:oMath xmlns:m="http://schemas.openxmlformats.org/officeDocument/2006/math">
                    <m:sSup>
                      <m:sSupPr>
                        <m:ctrlPr>
                          <a:rPr lang="en-GB" sz="2400" i="1">
                            <a:latin typeface="Cambria Math" panose="02040503050406030204" pitchFamily="18" charset="0"/>
                          </a:rPr>
                        </m:ctrlPr>
                      </m:sSupPr>
                      <m:e>
                        <m:r>
                          <a:rPr lang="en-GB" sz="2400" i="1">
                            <a:latin typeface="Cambria Math" panose="02040503050406030204" pitchFamily="18" charset="0"/>
                          </a:rPr>
                          <m:t>𝑟</m:t>
                        </m:r>
                      </m:e>
                      <m:sup>
                        <m:r>
                          <a:rPr lang="en-GB" sz="2400" i="1">
                            <a:latin typeface="Cambria Math" panose="02040503050406030204" pitchFamily="18" charset="0"/>
                          </a:rPr>
                          <m:t>2</m:t>
                        </m:r>
                      </m:sup>
                    </m:sSup>
                  </m:oMath>
                </a14:m>
                <a:r>
                  <a:rPr lang="en-GB" sz="2400" dirty="0" smtClean="0"/>
                  <a:t> from </a:t>
                </a:r>
                <a:r>
                  <a:rPr lang="en-GB" sz="2400" dirty="0"/>
                  <a:t>0 and </a:t>
                </a:r>
                <a14:m>
                  <m:oMath xmlns:m="http://schemas.openxmlformats.org/officeDocument/2006/math">
                    <m:sSup>
                      <m:sSupPr>
                        <m:ctrlPr>
                          <a:rPr lang="en-GB" sz="2400" i="1">
                            <a:latin typeface="Cambria Math" panose="02040503050406030204" pitchFamily="18" charset="0"/>
                          </a:rPr>
                        </m:ctrlPr>
                      </m:sSupPr>
                      <m:e>
                        <m:r>
                          <a:rPr lang="en-GB" sz="2400" i="1">
                            <a:latin typeface="Cambria Math" panose="02040503050406030204" pitchFamily="18" charset="0"/>
                          </a:rPr>
                          <m:t>𝑅</m:t>
                        </m:r>
                      </m:e>
                      <m:sup>
                        <m:r>
                          <a:rPr lang="en-GB" sz="2400" i="1">
                            <a:latin typeface="Cambria Math" panose="02040503050406030204" pitchFamily="18" charset="0"/>
                          </a:rPr>
                          <m:t>2</m:t>
                        </m:r>
                      </m:sup>
                    </m:sSup>
                  </m:oMath>
                </a14:m>
                <a:r>
                  <a:rPr lang="en-GB" sz="2400" dirty="0" smtClean="0"/>
                  <a:t> from 0.01 to larger values for </a:t>
                </a:r>
                <a:r>
                  <a:rPr lang="en-GB" sz="2400" dirty="0"/>
                  <a:t>independent to near-independent </a:t>
                </a:r>
                <a:r>
                  <a:rPr lang="en-GB" sz="2400" dirty="0" smtClean="0"/>
                  <a:t>signals. </a:t>
                </a:r>
                <a:endParaRPr lang="en-GB"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8" t="-2101" b="-1401"/>
                </a:stretch>
              </a:blipFill>
            </p:spPr>
            <p:txBody>
              <a:bodyPr/>
              <a:lstStyle/>
              <a:p>
                <a:r>
                  <a:rPr lang="en-GB">
                    <a:noFill/>
                  </a:rPr>
                  <a:t> </a:t>
                </a:r>
              </a:p>
            </p:txBody>
          </p:sp>
        </mc:Fallback>
      </mc:AlternateContent>
    </p:spTree>
    <p:extLst>
      <p:ext uri="{BB962C8B-B14F-4D97-AF65-F5344CB8AC3E}">
        <p14:creationId xmlns:p14="http://schemas.microsoft.com/office/powerpoint/2010/main" val="10367751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Introduction</a:t>
            </a:r>
          </a:p>
        </p:txBody>
      </p:sp>
      <p:sp>
        <p:nvSpPr>
          <p:cNvPr id="3" name="Content Placeholder 2"/>
          <p:cNvSpPr>
            <a:spLocks noGrp="1"/>
          </p:cNvSpPr>
          <p:nvPr>
            <p:ph idx="1"/>
          </p:nvPr>
        </p:nvSpPr>
        <p:spPr/>
        <p:txBody>
          <a:bodyPr>
            <a:normAutofit/>
          </a:bodyPr>
          <a:lstStyle/>
          <a:p>
            <a:pPr>
              <a:spcBef>
                <a:spcPct val="0"/>
              </a:spcBef>
              <a:defRPr/>
            </a:pPr>
            <a:r>
              <a:rPr lang="en-GB" altLang="en-US" dirty="0"/>
              <a:t>There is </a:t>
            </a:r>
            <a:r>
              <a:rPr lang="en-GB" altLang="en-US" dirty="0" smtClean="0"/>
              <a:t>a strong </a:t>
            </a:r>
            <a:r>
              <a:rPr lang="en-GB" altLang="en-US" dirty="0"/>
              <a:t>motivation to integrate genomic, proteomic and phenotypic data for biological and clinical </a:t>
            </a:r>
            <a:r>
              <a:rPr lang="en-GB" altLang="en-US" dirty="0" smtClean="0"/>
              <a:t>insights.</a:t>
            </a:r>
            <a:endParaRPr lang="en-GB" altLang="en-US" dirty="0"/>
          </a:p>
          <a:p>
            <a:pPr>
              <a:spcBef>
                <a:spcPct val="0"/>
              </a:spcBef>
              <a:defRPr/>
            </a:pPr>
            <a:r>
              <a:rPr lang="en-GB" altLang="en-US" dirty="0" smtClean="0"/>
              <a:t>This </a:t>
            </a:r>
            <a:r>
              <a:rPr lang="en-GB" altLang="en-US" dirty="0"/>
              <a:t>study involves 12 </a:t>
            </a:r>
            <a:r>
              <a:rPr lang="en-GB" altLang="en-US" dirty="0" err="1"/>
              <a:t>genomewide</a:t>
            </a:r>
            <a:r>
              <a:rPr lang="en-GB" altLang="en-US" dirty="0"/>
              <a:t> association studies </a:t>
            </a:r>
            <a:r>
              <a:rPr lang="en-GB" altLang="en-US" dirty="0" smtClean="0"/>
              <a:t>in SCALLOP </a:t>
            </a:r>
            <a:r>
              <a:rPr lang="en-GB" altLang="en-US" dirty="0"/>
              <a:t>consortium </a:t>
            </a:r>
            <a:r>
              <a:rPr lang="en-GB" altLang="en-US" dirty="0" smtClean="0"/>
              <a:t>using </a:t>
            </a:r>
            <a:r>
              <a:rPr lang="en-GB" altLang="en-US" dirty="0" err="1" smtClean="0"/>
              <a:t>Olink</a:t>
            </a:r>
            <a:r>
              <a:rPr lang="en-GB" altLang="en-US" dirty="0" smtClean="0"/>
              <a:t>/inflammation assay on </a:t>
            </a:r>
            <a:r>
              <a:rPr lang="en-GB" altLang="en-US" dirty="0"/>
              <a:t>91 </a:t>
            </a:r>
            <a:r>
              <a:rPr lang="en-GB" altLang="en-US" dirty="0" smtClean="0"/>
              <a:t>proteins for </a:t>
            </a:r>
            <a:r>
              <a:rPr lang="en-GB" altLang="en-US" dirty="0"/>
              <a:t>study of </a:t>
            </a:r>
            <a:r>
              <a:rPr lang="en-US" altLang="en-US" dirty="0" smtClean="0"/>
              <a:t>immune </a:t>
            </a:r>
            <a:r>
              <a:rPr lang="en-US" altLang="en-US" dirty="0"/>
              <a:t>response </a:t>
            </a:r>
            <a:r>
              <a:rPr lang="en-US" altLang="en-US" dirty="0" smtClean="0"/>
              <a:t>and/or pathological </a:t>
            </a:r>
            <a:r>
              <a:rPr lang="en-US" altLang="en-US" dirty="0"/>
              <a:t>processes and diseases.</a:t>
            </a:r>
          </a:p>
          <a:p>
            <a:pPr>
              <a:spcBef>
                <a:spcPct val="0"/>
              </a:spcBef>
              <a:defRPr/>
            </a:pPr>
            <a:r>
              <a:rPr lang="en-US" dirty="0"/>
              <a:t>The </a:t>
            </a:r>
            <a:r>
              <a:rPr lang="en-US" dirty="0" smtClean="0"/>
              <a:t>primary aim </a:t>
            </a:r>
            <a:r>
              <a:rPr lang="en-US" dirty="0"/>
              <a:t>is to identify protein quantitative trait loci (</a:t>
            </a:r>
            <a:r>
              <a:rPr lang="en-US" dirty="0" err="1"/>
              <a:t>pQTLs</a:t>
            </a:r>
            <a:r>
              <a:rPr lang="en-US" dirty="0"/>
              <a:t>) </a:t>
            </a:r>
            <a:r>
              <a:rPr lang="en-US" dirty="0" smtClean="0"/>
              <a:t>so as to assess </a:t>
            </a:r>
            <a:r>
              <a:rPr lang="en-US" dirty="0"/>
              <a:t>their biological and/or clinical significance</a:t>
            </a:r>
            <a:r>
              <a:rPr lang="en-US" dirty="0" smtClean="0"/>
              <a:t>.</a:t>
            </a:r>
          </a:p>
          <a:p>
            <a:pPr>
              <a:spcBef>
                <a:spcPct val="0"/>
              </a:spcBef>
              <a:defRPr/>
            </a:pPr>
            <a:endParaRPr lang="en-US" dirty="0" smtClean="0"/>
          </a:p>
          <a:p>
            <a:pPr>
              <a:spcBef>
                <a:spcPct val="0"/>
              </a:spcBef>
              <a:defRPr/>
            </a:pPr>
            <a:endParaRPr lang="en-US" dirty="0"/>
          </a:p>
          <a:p>
            <a:pPr marL="0" indent="0">
              <a:spcBef>
                <a:spcPct val="0"/>
              </a:spcBef>
              <a:buNone/>
              <a:defRPr/>
            </a:pPr>
            <a:r>
              <a:rPr lang="en-US" altLang="en-US" i="1" dirty="0" err="1" smtClean="0"/>
              <a:t>Genz</a:t>
            </a:r>
            <a:r>
              <a:rPr lang="en-US" altLang="en-US" i="1" dirty="0" smtClean="0"/>
              <a:t> et al (2016), </a:t>
            </a:r>
            <a:r>
              <a:rPr lang="en-GB" altLang="en-US" i="1" dirty="0" smtClean="0"/>
              <a:t>JAMA 315:2532-41; </a:t>
            </a:r>
            <a:r>
              <a:rPr lang="en-GB" altLang="en-US" i="1" dirty="0" err="1" smtClean="0"/>
              <a:t>Niewczas</a:t>
            </a:r>
            <a:r>
              <a:rPr lang="en-GB" altLang="en-US" i="1" dirty="0" smtClean="0"/>
              <a:t> MA, et al. (2019). Nat Med; </a:t>
            </a:r>
            <a:r>
              <a:rPr lang="en-GB" altLang="en-US" i="1" dirty="0"/>
              <a:t>Sun B, et al (2018). </a:t>
            </a:r>
            <a:r>
              <a:rPr lang="en-GB" altLang="en-US" i="1" dirty="0" smtClean="0"/>
              <a:t>Nature </a:t>
            </a:r>
            <a:r>
              <a:rPr lang="en-GB" altLang="en-US" i="1" dirty="0"/>
              <a:t>558: 73-9.</a:t>
            </a:r>
            <a:r>
              <a:rPr lang="en-GB" altLang="en-US" sz="2400" i="1" dirty="0"/>
              <a:t> </a:t>
            </a:r>
          </a:p>
          <a:p>
            <a:pPr>
              <a:spcBef>
                <a:spcPct val="0"/>
              </a:spcBef>
              <a:defRPr/>
            </a:pPr>
            <a:endParaRPr lang="en-GB" altLang="en-US" dirty="0"/>
          </a:p>
          <a:p>
            <a:pPr>
              <a:spcBef>
                <a:spcPct val="0"/>
              </a:spcBef>
              <a:defRPr/>
            </a:pPr>
            <a:endParaRPr lang="en-GB" dirty="0"/>
          </a:p>
        </p:txBody>
      </p:sp>
    </p:spTree>
    <p:extLst>
      <p:ext uri="{BB962C8B-B14F-4D97-AF65-F5344CB8AC3E}">
        <p14:creationId xmlns:p14="http://schemas.microsoft.com/office/powerpoint/2010/main" val="15756818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375 (</a:t>
            </a:r>
            <a:r>
              <a:rPr lang="en-GB" b="1" dirty="0" err="1"/>
              <a:t>SNP+indel</a:t>
            </a:r>
            <a:r>
              <a:rPr lang="en-GB" b="1" dirty="0"/>
              <a:t>) Signals</a:t>
            </a:r>
          </a:p>
        </p:txBody>
      </p:sp>
      <p:sp>
        <p:nvSpPr>
          <p:cNvPr id="3" name="Content Placeholder 2"/>
          <p:cNvSpPr>
            <a:spLocks noGrp="1"/>
          </p:cNvSpPr>
          <p:nvPr>
            <p:ph idx="1"/>
          </p:nvPr>
        </p:nvSpPr>
        <p:spPr>
          <a:xfrm>
            <a:off x="881745" y="1727275"/>
            <a:ext cx="5475512" cy="528245"/>
          </a:xfrm>
        </p:spPr>
        <p:txBody>
          <a:bodyPr>
            <a:normAutofit fontScale="85000" lnSpcReduction="10000"/>
          </a:bodyPr>
          <a:lstStyle/>
          <a:p>
            <a:r>
              <a:rPr lang="en-GB" altLang="en-US" dirty="0">
                <a:latin typeface="Arial" charset="0"/>
                <a:ea typeface="SimSun" pitchFamily="2" charset="-122"/>
              </a:rPr>
              <a:t>355 primary+20 secondary signals. </a:t>
            </a:r>
          </a:p>
          <a:p>
            <a:endParaRPr lang="en-GB" altLang="en-US" dirty="0">
              <a:latin typeface="Arial" charset="0"/>
              <a:ea typeface="SimSun" pitchFamily="2" charset="-122"/>
            </a:endParaRPr>
          </a:p>
          <a:p>
            <a:endParaRPr lang="en-GB" altLang="en-US" dirty="0">
              <a:latin typeface="Arial" charset="0"/>
              <a:ea typeface="SimSun" pitchFamily="2" charset="-122"/>
            </a:endParaRPr>
          </a:p>
        </p:txBody>
      </p:sp>
      <p:graphicFrame>
        <p:nvGraphicFramePr>
          <p:cNvPr id="5" name="Table 4"/>
          <p:cNvGraphicFramePr>
            <a:graphicFrameLocks noGrp="1"/>
          </p:cNvGraphicFramePr>
          <p:nvPr>
            <p:extLst>
              <p:ext uri="{D42A27DB-BD31-4B8C-83A1-F6EECF244321}">
                <p14:modId xmlns:p14="http://schemas.microsoft.com/office/powerpoint/2010/main" val="232334470"/>
              </p:ext>
            </p:extLst>
          </p:nvPr>
        </p:nvGraphicFramePr>
        <p:xfrm>
          <a:off x="838199" y="2463739"/>
          <a:ext cx="5927634" cy="2921920"/>
        </p:xfrm>
        <a:graphic>
          <a:graphicData uri="http://schemas.openxmlformats.org/drawingml/2006/table">
            <a:tbl>
              <a:tblPr firstRow="1" bandRow="1">
                <a:tableStyleId>{2D5ABB26-0587-4C30-8999-92F81FD0307C}</a:tableStyleId>
              </a:tblPr>
              <a:tblGrid>
                <a:gridCol w="1975878">
                  <a:extLst>
                    <a:ext uri="{9D8B030D-6E8A-4147-A177-3AD203B41FA5}">
                      <a16:colId xmlns:a16="http://schemas.microsoft.com/office/drawing/2014/main" val="4010703521"/>
                    </a:ext>
                  </a:extLst>
                </a:gridCol>
                <a:gridCol w="1975878">
                  <a:extLst>
                    <a:ext uri="{9D8B030D-6E8A-4147-A177-3AD203B41FA5}">
                      <a16:colId xmlns:a16="http://schemas.microsoft.com/office/drawing/2014/main" val="668118678"/>
                    </a:ext>
                  </a:extLst>
                </a:gridCol>
                <a:gridCol w="1975878">
                  <a:extLst>
                    <a:ext uri="{9D8B030D-6E8A-4147-A177-3AD203B41FA5}">
                      <a16:colId xmlns:a16="http://schemas.microsoft.com/office/drawing/2014/main" val="1203707115"/>
                    </a:ext>
                  </a:extLst>
                </a:gridCol>
              </a:tblGrid>
              <a:tr h="483235">
                <a:tc gridSpan="2">
                  <a:txBody>
                    <a:bodyPr/>
                    <a:lstStyle/>
                    <a:p>
                      <a:pPr algn="l"/>
                      <a:r>
                        <a:rPr lang="en-GB" sz="2800" dirty="0"/>
                        <a:t>Proteins</a:t>
                      </a:r>
                    </a:p>
                  </a:txBody>
                  <a:tcPr/>
                </a:tc>
                <a:tc hMerge="1">
                  <a:txBody>
                    <a:bodyPr/>
                    <a:lstStyle/>
                    <a:p>
                      <a:pPr algn="l"/>
                      <a:endParaRPr lang="en-GB" sz="2800" dirty="0"/>
                    </a:p>
                  </a:txBody>
                  <a:tcPr/>
                </a:tc>
                <a:tc>
                  <a:txBody>
                    <a:bodyPr/>
                    <a:lstStyle/>
                    <a:p>
                      <a:pPr algn="l"/>
                      <a:r>
                        <a:rPr lang="en-GB" sz="2800" dirty="0"/>
                        <a:t>Signals</a:t>
                      </a:r>
                    </a:p>
                  </a:txBody>
                  <a:tcPr/>
                </a:tc>
                <a:extLst>
                  <a:ext uri="{0D108BD9-81ED-4DB2-BD59-A6C34878D82A}">
                    <a16:rowId xmlns:a16="http://schemas.microsoft.com/office/drawing/2014/main" val="744821832"/>
                  </a:ext>
                </a:extLst>
              </a:tr>
              <a:tr h="885442">
                <a:tc gridSpan="2">
                  <a:txBody>
                    <a:bodyPr/>
                    <a:lstStyle/>
                    <a:p>
                      <a:pPr algn="l" fontAlgn="ctr"/>
                      <a:endParaRPr lang="en-GB" sz="2800" u="none" strike="noStrike" dirty="0">
                        <a:effectLst/>
                      </a:endParaRPr>
                    </a:p>
                    <a:p>
                      <a:pPr algn="l" fontAlgn="ctr"/>
                      <a:r>
                        <a:rPr lang="en-GB" sz="2800" u="none" strike="noStrike" dirty="0">
                          <a:effectLst/>
                        </a:rPr>
                        <a:t>only cis </a:t>
                      </a:r>
                      <a:r>
                        <a:rPr lang="en-GB" sz="2800" u="none" strike="noStrike" dirty="0" err="1">
                          <a:effectLst/>
                        </a:rPr>
                        <a:t>pQTLs</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dirty="0">
                          <a:effectLst/>
                        </a:rPr>
                        <a:t>12</a:t>
                      </a:r>
                      <a:endParaRPr lang="en-GB" sz="2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18960322"/>
                  </a:ext>
                </a:extLst>
              </a:tr>
              <a:tr h="405064">
                <a:tc gridSpan="2">
                  <a:txBody>
                    <a:bodyPr/>
                    <a:lstStyle/>
                    <a:p>
                      <a:pPr algn="l" fontAlgn="ctr"/>
                      <a:r>
                        <a:rPr lang="en-GB" sz="2800" u="none" strike="noStrike" dirty="0">
                          <a:effectLst/>
                        </a:rPr>
                        <a:t>only trans </a:t>
                      </a:r>
                      <a:r>
                        <a:rPr lang="en-GB" sz="2800" u="none" strike="noStrike" dirty="0" err="1">
                          <a:effectLst/>
                        </a:rPr>
                        <a:t>pQTLs</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a:effectLst/>
                        </a:rPr>
                        <a:t>14</a:t>
                      </a:r>
                      <a:endParaRPr lang="en-GB" sz="2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76047872"/>
                  </a:ext>
                </a:extLst>
              </a:tr>
              <a:tr h="405064">
                <a:tc gridSpan="2">
                  <a:txBody>
                    <a:bodyPr/>
                    <a:lstStyle/>
                    <a:p>
                      <a:pPr algn="l" fontAlgn="ctr"/>
                      <a:r>
                        <a:rPr lang="en-GB" sz="2800" u="none" strike="noStrike" dirty="0">
                          <a:effectLst/>
                        </a:rPr>
                        <a:t>both cis and trans</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dirty="0">
                          <a:effectLst/>
                        </a:rPr>
                        <a:t>43</a:t>
                      </a:r>
                      <a:endParaRPr lang="en-GB" sz="2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18346817"/>
                  </a:ext>
                </a:extLst>
              </a:tr>
              <a:tr h="474378">
                <a:tc gridSpan="2">
                  <a:txBody>
                    <a:bodyPr/>
                    <a:lstStyle/>
                    <a:p>
                      <a:pPr algn="l" fontAlgn="ctr"/>
                      <a:r>
                        <a:rPr lang="en-GB" sz="2800" u="none" strike="noStrike" dirty="0">
                          <a:effectLst/>
                        </a:rPr>
                        <a:t>no </a:t>
                      </a:r>
                      <a:r>
                        <a:rPr lang="en-GB" sz="2800" u="none" strike="noStrike" dirty="0" err="1">
                          <a:effectLst/>
                        </a:rPr>
                        <a:t>pQTL</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dirty="0">
                          <a:effectLst/>
                        </a:rPr>
                        <a:t>22</a:t>
                      </a:r>
                      <a:endParaRPr lang="en-GB" sz="2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76273935"/>
                  </a:ext>
                </a:extLst>
              </a:tr>
              <a:tr h="163447">
                <a:tc>
                  <a:txBody>
                    <a:bodyPr/>
                    <a:lstStyle/>
                    <a:p>
                      <a:pPr algn="l" fontAlgn="b"/>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GB"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61436141"/>
                  </a:ext>
                </a:extLst>
              </a:tr>
            </a:tbl>
          </a:graphicData>
        </a:graphic>
      </p:graphicFrame>
      <p:cxnSp>
        <p:nvCxnSpPr>
          <p:cNvPr id="7" name="Straight Connector 6"/>
          <p:cNvCxnSpPr/>
          <p:nvPr/>
        </p:nvCxnSpPr>
        <p:spPr>
          <a:xfrm flipV="1">
            <a:off x="838199" y="3210461"/>
            <a:ext cx="5927635" cy="8712"/>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38200" y="5385659"/>
            <a:ext cx="6154782" cy="1107996"/>
          </a:xfrm>
          <a:prstGeom prst="rect">
            <a:avLst/>
          </a:prstGeom>
        </p:spPr>
        <p:txBody>
          <a:bodyPr wrap="square">
            <a:spAutoFit/>
          </a:bodyPr>
          <a:lstStyle/>
          <a:p>
            <a:pPr marL="285750" indent="-285750">
              <a:buFont typeface="Arial" panose="020B0604020202020204" pitchFamily="34" charset="0"/>
              <a:buChar char="•"/>
            </a:pPr>
            <a:r>
              <a:rPr lang="en-GB" altLang="en-US" sz="2400" dirty="0">
                <a:latin typeface="Arial" charset="0"/>
                <a:ea typeface="SimSun" pitchFamily="2" charset="-122"/>
              </a:rPr>
              <a:t>220 cis/155 trans signals, excluding 35 signals from regions in high LD.</a:t>
            </a:r>
          </a:p>
          <a:p>
            <a:endParaRPr lang="en-GB" dirty="0"/>
          </a:p>
        </p:txBody>
      </p:sp>
      <p:pic>
        <p:nvPicPr>
          <p:cNvPr id="4" name="Picture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814449" y="1501604"/>
            <a:ext cx="5351424" cy="5351424"/>
          </a:xfrm>
          <a:prstGeom prst="rect">
            <a:avLst/>
          </a:prstGeom>
        </p:spPr>
      </p:pic>
    </p:spTree>
    <p:extLst>
      <p:ext uri="{BB962C8B-B14F-4D97-AF65-F5344CB8AC3E}">
        <p14:creationId xmlns:p14="http://schemas.microsoft.com/office/powerpoint/2010/main" val="16288549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567" y="1623519"/>
            <a:ext cx="10949655" cy="5234481"/>
          </a:xfrm>
          <a:prstGeom prst="rect">
            <a:avLst/>
          </a:prstGeom>
        </p:spPr>
      </p:pic>
      <p:sp>
        <p:nvSpPr>
          <p:cNvPr id="14" name="TextBox 13"/>
          <p:cNvSpPr txBox="1"/>
          <p:nvPr/>
        </p:nvSpPr>
        <p:spPr>
          <a:xfrm>
            <a:off x="197438" y="102848"/>
            <a:ext cx="11324097" cy="954107"/>
          </a:xfrm>
          <a:prstGeom prst="rect">
            <a:avLst/>
          </a:prstGeom>
          <a:noFill/>
        </p:spPr>
        <p:txBody>
          <a:bodyPr wrap="square" rtlCol="0">
            <a:spAutoFit/>
          </a:bodyPr>
          <a:lstStyle/>
          <a:p>
            <a:pPr algn="ctr"/>
            <a:r>
              <a:rPr lang="en-US" sz="2800" dirty="0" smtClean="0">
                <a:latin typeface="Arial" charset="0"/>
                <a:ea typeface="Arial" charset="0"/>
                <a:cs typeface="Arial" charset="0"/>
              </a:rPr>
              <a:t>Seven </a:t>
            </a:r>
            <a:r>
              <a:rPr lang="en-US" sz="2800" dirty="0">
                <a:latin typeface="Arial" charset="0"/>
                <a:ea typeface="Arial" charset="0"/>
                <a:cs typeface="Arial" charset="0"/>
              </a:rPr>
              <a:t>genomic regions </a:t>
            </a:r>
            <a:r>
              <a:rPr lang="en-US" sz="2800" dirty="0" smtClean="0">
                <a:latin typeface="Arial" charset="0"/>
                <a:ea typeface="Arial" charset="0"/>
                <a:cs typeface="Arial" charset="0"/>
              </a:rPr>
              <a:t>have </a:t>
            </a:r>
            <a:r>
              <a:rPr lang="en-US" sz="2800" dirty="0" err="1">
                <a:latin typeface="Arial" charset="0"/>
                <a:ea typeface="Arial" charset="0"/>
                <a:cs typeface="Arial" charset="0"/>
              </a:rPr>
              <a:t>pQTLs</a:t>
            </a:r>
            <a:r>
              <a:rPr lang="en-US" sz="2800" dirty="0">
                <a:latin typeface="Arial" charset="0"/>
                <a:ea typeface="Arial" charset="0"/>
                <a:cs typeface="Arial" charset="0"/>
              </a:rPr>
              <a:t> for IL12B</a:t>
            </a:r>
            <a:r>
              <a:rPr lang="en-US" sz="2800" dirty="0" smtClean="0">
                <a:latin typeface="Arial" charset="0"/>
                <a:ea typeface="Arial" charset="0"/>
                <a:cs typeface="Arial" charset="0"/>
              </a:rPr>
              <a:t>. The cis-acting </a:t>
            </a:r>
            <a:r>
              <a:rPr lang="en-US" sz="2800" dirty="0" err="1" smtClean="0">
                <a:latin typeface="Arial" charset="0"/>
                <a:ea typeface="Arial" charset="0"/>
                <a:cs typeface="Arial" charset="0"/>
              </a:rPr>
              <a:t>pQTL</a:t>
            </a:r>
            <a:r>
              <a:rPr lang="en-US" sz="2800" dirty="0" smtClean="0">
                <a:latin typeface="Arial" charset="0"/>
                <a:ea typeface="Arial" charset="0"/>
                <a:cs typeface="Arial" charset="0"/>
              </a:rPr>
              <a:t> near the </a:t>
            </a:r>
            <a:r>
              <a:rPr lang="en-US" sz="2800" i="1" dirty="0">
                <a:latin typeface="Arial" charset="0"/>
                <a:ea typeface="Arial" charset="0"/>
                <a:cs typeface="Arial" charset="0"/>
              </a:rPr>
              <a:t>IL12B</a:t>
            </a:r>
            <a:r>
              <a:rPr lang="en-US" sz="2800" dirty="0">
                <a:latin typeface="Arial" charset="0"/>
                <a:ea typeface="Arial" charset="0"/>
                <a:cs typeface="Arial" charset="0"/>
              </a:rPr>
              <a:t> </a:t>
            </a:r>
            <a:r>
              <a:rPr lang="en-US" sz="2800" dirty="0" smtClean="0">
                <a:latin typeface="Arial" charset="0"/>
                <a:ea typeface="Arial" charset="0"/>
                <a:cs typeface="Arial" charset="0"/>
              </a:rPr>
              <a:t>gene* is a GWAS hit for inflammatory </a:t>
            </a:r>
            <a:r>
              <a:rPr lang="en-US" sz="2800" dirty="0">
                <a:latin typeface="Arial" charset="0"/>
                <a:ea typeface="Arial" charset="0"/>
                <a:cs typeface="Arial" charset="0"/>
              </a:rPr>
              <a:t>bowel </a:t>
            </a:r>
            <a:r>
              <a:rPr lang="en-US" sz="2800" dirty="0" smtClean="0">
                <a:latin typeface="Arial" charset="0"/>
                <a:ea typeface="Arial" charset="0"/>
                <a:cs typeface="Arial" charset="0"/>
              </a:rPr>
              <a:t>disease.</a:t>
            </a:r>
          </a:p>
        </p:txBody>
      </p:sp>
      <p:sp>
        <p:nvSpPr>
          <p:cNvPr id="15" name="TextBox 14"/>
          <p:cNvSpPr txBox="1"/>
          <p:nvPr/>
        </p:nvSpPr>
        <p:spPr>
          <a:xfrm>
            <a:off x="8245430" y="4094572"/>
            <a:ext cx="1589352" cy="523220"/>
          </a:xfrm>
          <a:prstGeom prst="rect">
            <a:avLst/>
          </a:prstGeom>
          <a:noFill/>
        </p:spPr>
        <p:txBody>
          <a:bodyPr wrap="square" rtlCol="0">
            <a:spAutoFit/>
          </a:bodyPr>
          <a:lstStyle/>
          <a:p>
            <a:pPr algn="ctr"/>
            <a:r>
              <a:rPr lang="en-US" sz="2800" i="1" dirty="0" smtClean="0">
                <a:latin typeface="Arial" charset="0"/>
                <a:ea typeface="Arial" charset="0"/>
                <a:cs typeface="Arial" charset="0"/>
              </a:rPr>
              <a:t>RAD51B</a:t>
            </a:r>
          </a:p>
        </p:txBody>
      </p:sp>
      <p:sp>
        <p:nvSpPr>
          <p:cNvPr id="16" name="TextBox 15"/>
          <p:cNvSpPr txBox="1"/>
          <p:nvPr/>
        </p:nvSpPr>
        <p:spPr>
          <a:xfrm>
            <a:off x="8918315" y="4745869"/>
            <a:ext cx="1589352" cy="523220"/>
          </a:xfrm>
          <a:prstGeom prst="rect">
            <a:avLst/>
          </a:prstGeom>
          <a:noFill/>
        </p:spPr>
        <p:txBody>
          <a:bodyPr wrap="square" rtlCol="0">
            <a:spAutoFit/>
          </a:bodyPr>
          <a:lstStyle/>
          <a:p>
            <a:pPr algn="ctr"/>
            <a:r>
              <a:rPr lang="en-US" sz="2800" i="1" dirty="0" smtClean="0">
                <a:latin typeface="Arial" charset="0"/>
                <a:ea typeface="Arial" charset="0"/>
                <a:cs typeface="Arial" charset="0"/>
              </a:rPr>
              <a:t>TRAF3</a:t>
            </a:r>
          </a:p>
        </p:txBody>
      </p:sp>
      <p:sp>
        <p:nvSpPr>
          <p:cNvPr id="17" name="TextBox 16"/>
          <p:cNvSpPr txBox="1"/>
          <p:nvPr/>
        </p:nvSpPr>
        <p:spPr>
          <a:xfrm>
            <a:off x="3107003" y="2431651"/>
            <a:ext cx="1621700" cy="523220"/>
          </a:xfrm>
          <a:prstGeom prst="rect">
            <a:avLst/>
          </a:prstGeom>
          <a:noFill/>
        </p:spPr>
        <p:txBody>
          <a:bodyPr wrap="square" rtlCol="0">
            <a:spAutoFit/>
          </a:bodyPr>
          <a:lstStyle/>
          <a:p>
            <a:pPr algn="ctr"/>
            <a:r>
              <a:rPr lang="en-US" sz="2800" i="1" dirty="0" smtClean="0">
                <a:latin typeface="Arial" charset="0"/>
                <a:ea typeface="Arial" charset="0"/>
                <a:cs typeface="Arial" charset="0"/>
              </a:rPr>
              <a:t>LPP</a:t>
            </a:r>
          </a:p>
        </p:txBody>
      </p:sp>
      <p:sp>
        <p:nvSpPr>
          <p:cNvPr id="18" name="TextBox 17"/>
          <p:cNvSpPr txBox="1"/>
          <p:nvPr/>
        </p:nvSpPr>
        <p:spPr>
          <a:xfrm>
            <a:off x="7154225" y="4775301"/>
            <a:ext cx="1621700" cy="523220"/>
          </a:xfrm>
          <a:prstGeom prst="rect">
            <a:avLst/>
          </a:prstGeom>
          <a:noFill/>
        </p:spPr>
        <p:txBody>
          <a:bodyPr wrap="square" rtlCol="0">
            <a:spAutoFit/>
          </a:bodyPr>
          <a:lstStyle/>
          <a:p>
            <a:pPr algn="ctr"/>
            <a:r>
              <a:rPr lang="en-US" sz="2800" i="1" dirty="0" smtClean="0">
                <a:latin typeface="Arial" charset="0"/>
                <a:ea typeface="Arial" charset="0"/>
                <a:cs typeface="Arial" charset="0"/>
              </a:rPr>
              <a:t>SH2B3</a:t>
            </a:r>
          </a:p>
        </p:txBody>
      </p:sp>
      <p:sp>
        <p:nvSpPr>
          <p:cNvPr id="19" name="TextBox 18"/>
          <p:cNvSpPr txBox="1"/>
          <p:nvPr/>
        </p:nvSpPr>
        <p:spPr>
          <a:xfrm>
            <a:off x="4894407" y="4745869"/>
            <a:ext cx="1621700" cy="523220"/>
          </a:xfrm>
          <a:prstGeom prst="rect">
            <a:avLst/>
          </a:prstGeom>
          <a:noFill/>
        </p:spPr>
        <p:txBody>
          <a:bodyPr wrap="square" rtlCol="0">
            <a:spAutoFit/>
          </a:bodyPr>
          <a:lstStyle/>
          <a:p>
            <a:pPr algn="ctr"/>
            <a:r>
              <a:rPr lang="en-US" sz="2800" i="1" dirty="0" smtClean="0">
                <a:latin typeface="Arial" charset="0"/>
                <a:ea typeface="Arial" charset="0"/>
                <a:cs typeface="Arial" charset="0"/>
              </a:rPr>
              <a:t>MHC</a:t>
            </a:r>
          </a:p>
        </p:txBody>
      </p:sp>
      <p:sp>
        <p:nvSpPr>
          <p:cNvPr id="20" name="TextBox 19"/>
          <p:cNvSpPr txBox="1"/>
          <p:nvPr/>
        </p:nvSpPr>
        <p:spPr>
          <a:xfrm>
            <a:off x="1891080" y="3104881"/>
            <a:ext cx="2164564" cy="461665"/>
          </a:xfrm>
          <a:prstGeom prst="rect">
            <a:avLst/>
          </a:prstGeom>
          <a:noFill/>
        </p:spPr>
        <p:txBody>
          <a:bodyPr wrap="square" rtlCol="0">
            <a:spAutoFit/>
          </a:bodyPr>
          <a:lstStyle/>
          <a:p>
            <a:pPr algn="ctr"/>
            <a:r>
              <a:rPr lang="en-US" sz="2400" i="1" dirty="0" smtClean="0">
                <a:latin typeface="Arial" charset="0"/>
                <a:ea typeface="Arial" charset="0"/>
                <a:cs typeface="Arial" charset="0"/>
              </a:rPr>
              <a:t>BHLHE40</a:t>
            </a:r>
          </a:p>
        </p:txBody>
      </p:sp>
      <p:sp>
        <p:nvSpPr>
          <p:cNvPr id="21" name="TextBox 20"/>
          <p:cNvSpPr txBox="1"/>
          <p:nvPr/>
        </p:nvSpPr>
        <p:spPr>
          <a:xfrm>
            <a:off x="5273630" y="1864618"/>
            <a:ext cx="5943600" cy="461665"/>
          </a:xfrm>
          <a:prstGeom prst="rect">
            <a:avLst/>
          </a:prstGeom>
          <a:noFill/>
        </p:spPr>
        <p:txBody>
          <a:bodyPr wrap="square" rtlCol="0">
            <a:spAutoFit/>
          </a:bodyPr>
          <a:lstStyle/>
          <a:p>
            <a:pPr algn="ctr"/>
            <a:r>
              <a:rPr lang="en-US" sz="2400" dirty="0" smtClean="0">
                <a:latin typeface="Arial" charset="0"/>
                <a:ea typeface="Arial" charset="0"/>
                <a:cs typeface="Arial" charset="0"/>
              </a:rPr>
              <a:t>*sentinel </a:t>
            </a:r>
            <a:r>
              <a:rPr lang="en-US" sz="2400" dirty="0" err="1" smtClean="0">
                <a:latin typeface="Arial" charset="0"/>
                <a:ea typeface="Arial" charset="0"/>
                <a:cs typeface="Arial" charset="0"/>
              </a:rPr>
              <a:t>pQTL</a:t>
            </a:r>
            <a:r>
              <a:rPr lang="en-US" sz="2400" dirty="0" smtClean="0">
                <a:latin typeface="Arial" charset="0"/>
                <a:ea typeface="Arial" charset="0"/>
                <a:cs typeface="Arial" charset="0"/>
              </a:rPr>
              <a:t> variant lies -39kb of </a:t>
            </a:r>
            <a:r>
              <a:rPr lang="en-US" sz="2400" i="1" dirty="0" smtClean="0">
                <a:latin typeface="Arial" charset="0"/>
                <a:ea typeface="Arial" charset="0"/>
                <a:cs typeface="Arial" charset="0"/>
              </a:rPr>
              <a:t>IL12B</a:t>
            </a:r>
            <a:endParaRPr lang="en-US" sz="2400" i="1" dirty="0">
              <a:latin typeface="Arial" charset="0"/>
              <a:ea typeface="Arial" charset="0"/>
              <a:cs typeface="Arial" charset="0"/>
            </a:endParaRPr>
          </a:p>
        </p:txBody>
      </p:sp>
      <p:sp>
        <p:nvSpPr>
          <p:cNvPr id="24" name="TextBox 23"/>
          <p:cNvSpPr txBox="1"/>
          <p:nvPr/>
        </p:nvSpPr>
        <p:spPr>
          <a:xfrm>
            <a:off x="4551174" y="1314593"/>
            <a:ext cx="1621700" cy="523220"/>
          </a:xfrm>
          <a:prstGeom prst="rect">
            <a:avLst/>
          </a:prstGeom>
          <a:noFill/>
        </p:spPr>
        <p:txBody>
          <a:bodyPr wrap="square" rtlCol="0">
            <a:spAutoFit/>
          </a:bodyPr>
          <a:lstStyle/>
          <a:p>
            <a:pPr algn="ctr"/>
            <a:r>
              <a:rPr lang="en-US" sz="2800" i="1" dirty="0" smtClean="0">
                <a:latin typeface="Arial" charset="0"/>
                <a:ea typeface="Arial" charset="0"/>
                <a:cs typeface="Arial" charset="0"/>
              </a:rPr>
              <a:t>IL12B</a:t>
            </a:r>
          </a:p>
        </p:txBody>
      </p:sp>
      <p:cxnSp>
        <p:nvCxnSpPr>
          <p:cNvPr id="30" name="Straight Arrow Connector 29"/>
          <p:cNvCxnSpPr/>
          <p:nvPr/>
        </p:nvCxnSpPr>
        <p:spPr>
          <a:xfrm flipH="1">
            <a:off x="3370407" y="4620563"/>
            <a:ext cx="9043" cy="832696"/>
          </a:xfrm>
          <a:prstGeom prst="straightConnector1">
            <a:avLst/>
          </a:prstGeom>
          <a:ln w="349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9091933" y="4745869"/>
            <a:ext cx="9043" cy="832696"/>
          </a:xfrm>
          <a:prstGeom prst="straightConnector1">
            <a:avLst/>
          </a:prstGeom>
          <a:ln w="349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2227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Summary</a:t>
            </a:r>
          </a:p>
        </p:txBody>
      </p:sp>
      <p:sp>
        <p:nvSpPr>
          <p:cNvPr id="3" name="Content Placeholder 2"/>
          <p:cNvSpPr>
            <a:spLocks noGrp="1"/>
          </p:cNvSpPr>
          <p:nvPr>
            <p:ph idx="1"/>
          </p:nvPr>
        </p:nvSpPr>
        <p:spPr>
          <a:xfrm>
            <a:off x="838200" y="1808207"/>
            <a:ext cx="10515600" cy="4351338"/>
          </a:xfrm>
        </p:spPr>
        <p:txBody>
          <a:bodyPr>
            <a:normAutofit lnSpcReduction="10000"/>
          </a:bodyPr>
          <a:lstStyle/>
          <a:p>
            <a:r>
              <a:rPr lang="en-GB" altLang="en-US" dirty="0" smtClean="0">
                <a:latin typeface="Arial" charset="0"/>
              </a:rPr>
              <a:t>Correspondence </a:t>
            </a:r>
            <a:r>
              <a:rPr lang="en-GB" altLang="en-US" dirty="0">
                <a:latin typeface="Arial" charset="0"/>
              </a:rPr>
              <a:t>between INTERVAL and INF1 </a:t>
            </a:r>
            <a:r>
              <a:rPr lang="en-GB" altLang="en-US" dirty="0" smtClean="0">
                <a:latin typeface="Arial" charset="0"/>
              </a:rPr>
              <a:t>was reassuring over many aspects of the results, in particular with respect to cis/trans classification.</a:t>
            </a:r>
            <a:endParaRPr lang="en-GB" altLang="en-US" dirty="0">
              <a:latin typeface="Arial" charset="0"/>
            </a:endParaRPr>
          </a:p>
          <a:p>
            <a:r>
              <a:rPr lang="en-GB" altLang="en-US" dirty="0" smtClean="0">
                <a:latin typeface="Arial" charset="0"/>
              </a:rPr>
              <a:t>Specific </a:t>
            </a:r>
            <a:r>
              <a:rPr lang="en-GB" altLang="en-US" dirty="0">
                <a:latin typeface="Arial" charset="0"/>
              </a:rPr>
              <a:t>findings </a:t>
            </a:r>
            <a:r>
              <a:rPr lang="en-GB" altLang="en-US" dirty="0" smtClean="0">
                <a:latin typeface="Arial" charset="0"/>
              </a:rPr>
              <a:t>such as OPG and TNFSF14 demonstrated the validity and power of </a:t>
            </a:r>
            <a:r>
              <a:rPr lang="en-GB" altLang="en-US" dirty="0">
                <a:latin typeface="Arial" charset="0"/>
              </a:rPr>
              <a:t>the </a:t>
            </a:r>
            <a:r>
              <a:rPr lang="en-GB" altLang="en-US" dirty="0" smtClean="0">
                <a:latin typeface="Arial" charset="0"/>
              </a:rPr>
              <a:t>meta-analysis, which will be invaluable to advance work in a broad (</a:t>
            </a:r>
            <a:r>
              <a:rPr lang="en-GB" altLang="en-US" dirty="0">
                <a:latin typeface="Arial" charset="0"/>
              </a:rPr>
              <a:t>Sun et al. 2018) </a:t>
            </a:r>
            <a:r>
              <a:rPr lang="en-GB" altLang="en-US" dirty="0" smtClean="0">
                <a:latin typeface="Arial" charset="0"/>
              </a:rPr>
              <a:t>and </a:t>
            </a:r>
            <a:r>
              <a:rPr lang="en-GB" altLang="en-US" dirty="0">
                <a:latin typeface="Arial" charset="0"/>
              </a:rPr>
              <a:t>inflammation-specific </a:t>
            </a:r>
            <a:r>
              <a:rPr lang="en-GB" altLang="en-US" dirty="0" smtClean="0">
                <a:latin typeface="Arial" charset="0"/>
              </a:rPr>
              <a:t>(</a:t>
            </a:r>
            <a:r>
              <a:rPr lang="en-GB" altLang="en-US" dirty="0" err="1">
                <a:latin typeface="Arial" charset="0"/>
              </a:rPr>
              <a:t>Niewczas</a:t>
            </a:r>
            <a:r>
              <a:rPr lang="en-GB" altLang="en-US" dirty="0">
                <a:latin typeface="Arial" charset="0"/>
              </a:rPr>
              <a:t> et al. 2019</a:t>
            </a:r>
            <a:r>
              <a:rPr lang="en-GB" altLang="en-US" dirty="0" smtClean="0">
                <a:latin typeface="Arial" charset="0"/>
              </a:rPr>
              <a:t>) contexts</a:t>
            </a:r>
            <a:r>
              <a:rPr lang="en-GB" altLang="en-US" dirty="0">
                <a:latin typeface="Arial" charset="0"/>
              </a:rPr>
              <a:t>. </a:t>
            </a:r>
            <a:r>
              <a:rPr lang="en-GB" altLang="en-US" dirty="0" smtClean="0">
                <a:latin typeface="Arial" charset="0"/>
              </a:rPr>
              <a:t>Findings on IL12B are of interest.</a:t>
            </a:r>
          </a:p>
          <a:p>
            <a:r>
              <a:rPr lang="en-GB" altLang="en-US" dirty="0" smtClean="0">
                <a:latin typeface="Arial" charset="0"/>
              </a:rPr>
              <a:t>The </a:t>
            </a:r>
            <a:r>
              <a:rPr lang="en-GB" altLang="en-US" dirty="0">
                <a:latin typeface="Arial" charset="0"/>
              </a:rPr>
              <a:t>website </a:t>
            </a:r>
            <a:r>
              <a:rPr lang="en-GB" altLang="en-US" dirty="0">
                <a:solidFill>
                  <a:srgbClr val="00B0F0"/>
                </a:solidFill>
                <a:latin typeface="Arial" charset="0"/>
              </a:rPr>
              <a:t>https://jinghuazhao.github.io/INF/</a:t>
            </a:r>
            <a:r>
              <a:rPr lang="en-GB" altLang="en-US" dirty="0">
                <a:latin typeface="Arial" charset="0"/>
              </a:rPr>
              <a:t> </a:t>
            </a:r>
            <a:r>
              <a:rPr lang="en-GB" altLang="en-US" dirty="0" smtClean="0">
                <a:latin typeface="Arial" charset="0"/>
              </a:rPr>
              <a:t>+ R/gap package will </a:t>
            </a:r>
            <a:r>
              <a:rPr lang="en-GB" altLang="en-US" dirty="0">
                <a:latin typeface="Arial" charset="0"/>
              </a:rPr>
              <a:t>facilitate analysis </a:t>
            </a:r>
            <a:r>
              <a:rPr lang="en-GB" altLang="en-US" dirty="0" smtClean="0">
                <a:latin typeface="Arial" charset="0"/>
              </a:rPr>
              <a:t>inside </a:t>
            </a:r>
            <a:r>
              <a:rPr lang="en-GB" altLang="en-US" dirty="0">
                <a:latin typeface="Arial" charset="0"/>
              </a:rPr>
              <a:t>the SCALLOP consortium </a:t>
            </a:r>
            <a:r>
              <a:rPr lang="en-GB" altLang="en-US" dirty="0" smtClean="0">
                <a:latin typeface="Arial" charset="0"/>
              </a:rPr>
              <a:t>and outside.</a:t>
            </a:r>
            <a:endParaRPr lang="en-GB" altLang="en-US" dirty="0">
              <a:latin typeface="Arial" charset="0"/>
            </a:endParaRPr>
          </a:p>
          <a:p>
            <a:endParaRPr lang="en-GB" dirty="0"/>
          </a:p>
        </p:txBody>
      </p:sp>
    </p:spTree>
    <p:extLst>
      <p:ext uri="{BB962C8B-B14F-4D97-AF65-F5344CB8AC3E}">
        <p14:creationId xmlns:p14="http://schemas.microsoft.com/office/powerpoint/2010/main" val="33470158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R/gap functions</a:t>
            </a:r>
            <a:endParaRPr lang="en-GB" b="1" dirty="0"/>
          </a:p>
        </p:txBody>
      </p:sp>
      <p:sp>
        <p:nvSpPr>
          <p:cNvPr id="3" name="Content Placeholder 2"/>
          <p:cNvSpPr>
            <a:spLocks noGrp="1"/>
          </p:cNvSpPr>
          <p:nvPr>
            <p:ph idx="1"/>
          </p:nvPr>
        </p:nvSpPr>
        <p:spPr/>
        <p:txBody>
          <a:bodyPr>
            <a:normAutofit fontScale="92500" lnSpcReduction="20000"/>
          </a:bodyPr>
          <a:lstStyle/>
          <a:p>
            <a:r>
              <a:rPr lang="en-GB" dirty="0" err="1" smtClean="0"/>
              <a:t>invnormal</a:t>
            </a:r>
            <a:endParaRPr lang="en-GB" dirty="0" smtClean="0"/>
          </a:p>
          <a:p>
            <a:r>
              <a:rPr lang="en-GB" dirty="0" smtClean="0"/>
              <a:t>log10p</a:t>
            </a:r>
          </a:p>
          <a:p>
            <a:r>
              <a:rPr lang="en-GB" dirty="0" err="1" smtClean="0"/>
              <a:t>gc.lambda</a:t>
            </a:r>
            <a:endParaRPr lang="en-GB" dirty="0" smtClean="0"/>
          </a:p>
          <a:p>
            <a:r>
              <a:rPr lang="en-GB" dirty="0" err="1" smtClean="0"/>
              <a:t>cis.vs.trans.classification</a:t>
            </a:r>
            <a:r>
              <a:rPr lang="en-GB" dirty="0" smtClean="0"/>
              <a:t>, </a:t>
            </a:r>
            <a:r>
              <a:rPr lang="en-GB" dirty="0" err="1"/>
              <a:t>circos.cis.vs.trans.plot</a:t>
            </a:r>
            <a:endParaRPr lang="en-GB" dirty="0" smtClean="0"/>
          </a:p>
          <a:p>
            <a:r>
              <a:rPr lang="en-GB" dirty="0" err="1" smtClean="0"/>
              <a:t>cnvplot</a:t>
            </a:r>
            <a:r>
              <a:rPr lang="en-GB" dirty="0"/>
              <a:t>, </a:t>
            </a:r>
            <a:r>
              <a:rPr lang="en-GB" dirty="0" err="1" smtClean="0"/>
              <a:t>circos.cnvplot</a:t>
            </a:r>
            <a:endParaRPr lang="en-GB" dirty="0" smtClean="0"/>
          </a:p>
          <a:p>
            <a:r>
              <a:rPr lang="en-GB" dirty="0" err="1" smtClean="0"/>
              <a:t>circos.mhtplot</a:t>
            </a:r>
            <a:r>
              <a:rPr lang="en-GB" dirty="0" smtClean="0"/>
              <a:t>, </a:t>
            </a:r>
            <a:r>
              <a:rPr lang="en-GB" dirty="0" err="1"/>
              <a:t>mhtplot.trunc</a:t>
            </a:r>
            <a:endParaRPr lang="en-GB" dirty="0" smtClean="0"/>
          </a:p>
          <a:p>
            <a:r>
              <a:rPr lang="en-GB" dirty="0" err="1" smtClean="0"/>
              <a:t>METAL_forestplot</a:t>
            </a:r>
            <a:endParaRPr lang="en-GB" dirty="0" smtClean="0"/>
          </a:p>
          <a:p>
            <a:pPr marL="0" indent="0">
              <a:buNone/>
            </a:pPr>
            <a:r>
              <a:rPr lang="en-GB" dirty="0" smtClean="0"/>
              <a:t>…</a:t>
            </a:r>
          </a:p>
          <a:p>
            <a:pPr marL="0" indent="0">
              <a:buNone/>
            </a:pPr>
            <a:endParaRPr lang="en-GB" altLang="en-US" dirty="0" smtClean="0">
              <a:solidFill>
                <a:srgbClr val="00B0F0"/>
              </a:solidFill>
              <a:latin typeface="Arial" charset="0"/>
            </a:endParaRPr>
          </a:p>
          <a:p>
            <a:pPr marL="0" indent="0">
              <a:buNone/>
            </a:pPr>
            <a:r>
              <a:rPr lang="en-GB" altLang="en-US" dirty="0" smtClean="0">
                <a:solidFill>
                  <a:srgbClr val="00B0F0"/>
                </a:solidFill>
                <a:latin typeface="Arial" charset="0"/>
              </a:rPr>
              <a:t>https</a:t>
            </a:r>
            <a:r>
              <a:rPr lang="en-GB" altLang="en-US" dirty="0">
                <a:solidFill>
                  <a:srgbClr val="00B0F0"/>
                </a:solidFill>
                <a:latin typeface="Arial" charset="0"/>
              </a:rPr>
              <a:t>://github.com/jinghuazhao/R</a:t>
            </a:r>
            <a:endParaRPr lang="en-GB" dirty="0"/>
          </a:p>
        </p:txBody>
      </p:sp>
    </p:spTree>
    <p:extLst>
      <p:ext uri="{BB962C8B-B14F-4D97-AF65-F5344CB8AC3E}">
        <p14:creationId xmlns:p14="http://schemas.microsoft.com/office/powerpoint/2010/main" val="641044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1"/>
            <a:ext cx="12419862" cy="6858001"/>
          </a:xfrm>
          <a:prstGeom prst="rect">
            <a:avLst/>
          </a:prstGeom>
        </p:spPr>
      </p:pic>
      <p:sp>
        <p:nvSpPr>
          <p:cNvPr id="4" name="TextBox 3"/>
          <p:cNvSpPr txBox="1"/>
          <p:nvPr/>
        </p:nvSpPr>
        <p:spPr>
          <a:xfrm>
            <a:off x="5591133" y="57882"/>
            <a:ext cx="1056442" cy="646331"/>
          </a:xfrm>
          <a:prstGeom prst="rect">
            <a:avLst/>
          </a:prstGeom>
          <a:noFill/>
        </p:spPr>
        <p:txBody>
          <a:bodyPr wrap="square" rtlCol="0">
            <a:spAutoFit/>
          </a:bodyPr>
          <a:lstStyle/>
          <a:p>
            <a:r>
              <a:rPr lang="el-GR" sz="3600" i="1" dirty="0"/>
              <a:t>λ</a:t>
            </a:r>
            <a:r>
              <a:rPr lang="en-GB" sz="2400" i="1" dirty="0"/>
              <a:t>GC</a:t>
            </a:r>
          </a:p>
        </p:txBody>
      </p:sp>
    </p:spTree>
    <p:extLst>
      <p:ext uri="{BB962C8B-B14F-4D97-AF65-F5344CB8AC3E}">
        <p14:creationId xmlns:p14="http://schemas.microsoft.com/office/powerpoint/2010/main" val="6307541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Effect size -- MAF (L) and b/</a:t>
            </a:r>
            <a:r>
              <a:rPr lang="en-GB" b="1" dirty="0" err="1"/>
              <a:t>bJ</a:t>
            </a:r>
            <a:r>
              <a:rPr lang="en-GB" b="1" dirty="0"/>
              <a:t> (R, r=0.93)</a:t>
            </a:r>
          </a:p>
        </p:txBody>
      </p:sp>
      <p:pic>
        <p:nvPicPr>
          <p:cNvPr id="5" name="Picture 4"/>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215745" y="1480455"/>
            <a:ext cx="5377544" cy="5377544"/>
          </a:xfrm>
          <a:prstGeom prst="rect">
            <a:avLst/>
          </a:prstGeom>
        </p:spPr>
      </p:pic>
      <p:pic>
        <p:nvPicPr>
          <p:cNvPr id="3" name="Picture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98711" y="1480455"/>
            <a:ext cx="5377545" cy="5377545"/>
          </a:xfrm>
          <a:prstGeom prst="rect">
            <a:avLst/>
          </a:prstGeom>
        </p:spPr>
      </p:pic>
    </p:spTree>
    <p:extLst>
      <p:ext uri="{BB962C8B-B14F-4D97-AF65-F5344CB8AC3E}">
        <p14:creationId xmlns:p14="http://schemas.microsoft.com/office/powerpoint/2010/main" val="262769452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327" y="112538"/>
            <a:ext cx="11238808" cy="1325563"/>
          </a:xfrm>
        </p:spPr>
        <p:txBody>
          <a:bodyPr/>
          <a:lstStyle/>
          <a:p>
            <a:pPr algn="ctr"/>
            <a:r>
              <a:rPr lang="en-GB" b="1" dirty="0" smtClean="0"/>
              <a:t>IL.18R1 (chr2:</a:t>
            </a:r>
            <a:r>
              <a:rPr lang="en-GB" b="1" dirty="0"/>
              <a:t>02688765−103588215), </a:t>
            </a:r>
            <a:r>
              <a:rPr lang="en-GB" b="1" dirty="0" smtClean="0"/>
              <a:t>899,450bp</a:t>
            </a:r>
            <a:endParaRPr lang="en-GB" b="1" dirty="0"/>
          </a:p>
        </p:txBody>
      </p:sp>
      <p:pic>
        <p:nvPicPr>
          <p:cNvPr id="4" name="Picture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523990" y="1039090"/>
            <a:ext cx="9144019" cy="5951913"/>
          </a:xfrm>
          <a:prstGeom prst="rect">
            <a:avLst/>
          </a:prstGeom>
        </p:spPr>
      </p:pic>
    </p:spTree>
    <p:extLst>
      <p:ext uri="{BB962C8B-B14F-4D97-AF65-F5344CB8AC3E}">
        <p14:creationId xmlns:p14="http://schemas.microsoft.com/office/powerpoint/2010/main" val="37656069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A </a:t>
            </a:r>
            <a:r>
              <a:rPr lang="en-GB" b="1" dirty="0" smtClean="0"/>
              <a:t>bird’s eye view</a:t>
            </a:r>
            <a:endParaRPr lang="en-GB"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GB" dirty="0"/>
                  <a:t>Discovery, replication – INTERVAL, meta-analysis, NSPHS, and replication.</a:t>
                </a:r>
              </a:p>
              <a:p>
                <a:r>
                  <a:rPr lang="en-GB" dirty="0"/>
                  <a:t>Near-independent </a:t>
                </a:r>
                <a:r>
                  <a:rPr lang="en-GB" dirty="0" smtClean="0"/>
                  <a:t>signals with </a:t>
                </a:r>
                <a:r>
                  <a:rPr lang="en-GB" dirty="0"/>
                  <a:t>the prospect for </a:t>
                </a:r>
                <a:r>
                  <a:rPr lang="en-GB" dirty="0" err="1"/>
                  <a:t>finemapping</a:t>
                </a:r>
                <a:r>
                  <a:rPr lang="en-GB" dirty="0"/>
                  <a:t>, e.g., PLINK, GCTA, </a:t>
                </a:r>
                <a:r>
                  <a:rPr lang="en-GB" dirty="0" err="1"/>
                  <a:t>finemap</a:t>
                </a:r>
                <a:r>
                  <a:rPr lang="en-GB" dirty="0"/>
                  <a:t>, and JAM, with AILD reference data built on </a:t>
                </a:r>
                <a:r>
                  <a:rPr lang="en-GB" dirty="0" err="1"/>
                  <a:t>HapMap</a:t>
                </a:r>
                <a:r>
                  <a:rPr lang="en-GB" dirty="0"/>
                  <a:t> as derived for FUSION and 1KG for </a:t>
                </a:r>
                <a:r>
                  <a:rPr lang="en-GB" dirty="0" err="1"/>
                  <a:t>LocusZoom</a:t>
                </a:r>
                <a:r>
                  <a:rPr lang="en-GB" dirty="0"/>
                  <a:t> 1.4.</a:t>
                </a:r>
              </a:p>
              <a:p>
                <a:r>
                  <a:rPr lang="en-GB" dirty="0" smtClean="0"/>
                  <a:t>Further </a:t>
                </a:r>
                <a:r>
                  <a:rPr lang="en-GB" dirty="0"/>
                  <a:t>analysis including annotation, GWAS, </a:t>
                </a:r>
                <a:r>
                  <a:rPr lang="en-GB" dirty="0" err="1"/>
                  <a:t>eQTL</a:t>
                </a:r>
                <a:r>
                  <a:rPr lang="en-GB" dirty="0"/>
                  <a:t>, </a:t>
                </a:r>
                <a:r>
                  <a:rPr lang="en-GB" dirty="0" err="1"/>
                  <a:t>mQTL</a:t>
                </a:r>
                <a:r>
                  <a:rPr lang="en-GB" dirty="0"/>
                  <a:t>, MR, pathways (relevant framework built for traits with MAGENTA, MAGMA, PASCAL, </a:t>
                </a:r>
                <a:r>
                  <a:rPr lang="en-GB" dirty="0" err="1"/>
                  <a:t>DEPICT+databases</a:t>
                </a:r>
                <a:r>
                  <a:rPr lang="en-GB" dirty="0"/>
                  <a:t> but any analogy with </a:t>
                </a:r>
                <a:r>
                  <a:rPr lang="en-GB" dirty="0" err="1"/>
                  <a:t>pQTL</a:t>
                </a:r>
                <a:r>
                  <a:rPr lang="en-GB" dirty="0"/>
                  <a:t>?), etc.</a:t>
                </a:r>
              </a:p>
              <a:p>
                <a:r>
                  <a:rPr lang="en-GB" dirty="0" smtClean="0"/>
                  <a:t>Additional information </a:t>
                </a:r>
                <a:r>
                  <a:rPr lang="en-GB" dirty="0"/>
                  <a:t>on genotyping and cohort characteristics as with elementary summary statistics such as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2</m:t>
                        </m:r>
                      </m:sup>
                    </m:sSup>
                    <m:r>
                      <a:rPr lang="en-GB" i="1">
                        <a:latin typeface="Cambria Math" panose="02040503050406030204" pitchFamily="18" charset="0"/>
                      </a:rPr>
                      <m:t> </m:t>
                    </m:r>
                  </m:oMath>
                </a14:m>
                <a:r>
                  <a:rPr lang="en-GB" dirty="0"/>
                  <a:t>from INTERVAL, with KORA relatively small for GCTA and possibly also with INF1 for HESS. MAF~MAF between cohorts. power/winner’s curse – INTERVAL vs INF1, INF1~other panels.</a:t>
                </a:r>
              </a:p>
              <a:p>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8" t="-2801" b="-2241"/>
                </a:stretch>
              </a:blipFill>
            </p:spPr>
            <p:txBody>
              <a:bodyPr/>
              <a:lstStyle/>
              <a:p>
                <a:r>
                  <a:rPr lang="en-GB">
                    <a:noFill/>
                  </a:rPr>
                  <a:t> </a:t>
                </a:r>
              </a:p>
            </p:txBody>
          </p:sp>
        </mc:Fallback>
      </mc:AlternateContent>
    </p:spTree>
    <p:extLst>
      <p:ext uri="{BB962C8B-B14F-4D97-AF65-F5344CB8AC3E}">
        <p14:creationId xmlns:p14="http://schemas.microsoft.com/office/powerpoint/2010/main" val="15969823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Landmarks</a:t>
            </a:r>
          </a:p>
        </p:txBody>
      </p:sp>
      <p:sp>
        <p:nvSpPr>
          <p:cNvPr id="3" name="Content Placeholder 2"/>
          <p:cNvSpPr>
            <a:spLocks noGrp="1"/>
          </p:cNvSpPr>
          <p:nvPr>
            <p:ph idx="1"/>
          </p:nvPr>
        </p:nvSpPr>
        <p:spPr/>
        <p:txBody>
          <a:bodyPr/>
          <a:lstStyle/>
          <a:p>
            <a:r>
              <a:rPr lang="en-GB" dirty="0"/>
              <a:t>14/5/19 – AILD results including </a:t>
            </a:r>
            <a:r>
              <a:rPr lang="en-GB" dirty="0" err="1"/>
              <a:t>PhenoScanner</a:t>
            </a:r>
            <a:r>
              <a:rPr lang="en-GB" dirty="0"/>
              <a:t> v2.</a:t>
            </a:r>
          </a:p>
          <a:p>
            <a:r>
              <a:rPr lang="en-GB" dirty="0"/>
              <a:t>9/5/19 – BHF poster on </a:t>
            </a:r>
            <a:r>
              <a:rPr lang="en-GB"/>
              <a:t>cis/trans signals and IL.12B.</a:t>
            </a:r>
            <a:endParaRPr lang="en-GB" dirty="0"/>
          </a:p>
          <a:p>
            <a:r>
              <a:rPr lang="en-GB" dirty="0"/>
              <a:t>27/3/19 – cross-reference with INTERVAL on INTERVAL genotype data, which showed great similarity with INF1, esp. w.r.t. cis signals.</a:t>
            </a:r>
          </a:p>
          <a:p>
            <a:r>
              <a:rPr lang="en-GB" dirty="0"/>
              <a:t>8/3/19 – Recognition of MAF </a:t>
            </a:r>
            <a:r>
              <a:rPr lang="en-GB" dirty="0" err="1"/>
              <a:t>cutoff</a:t>
            </a:r>
            <a:r>
              <a:rPr lang="en-GB" dirty="0"/>
              <a:t> on </a:t>
            </a:r>
            <a:r>
              <a:rPr lang="en-GB" dirty="0" err="1"/>
              <a:t>IFN.gamma</a:t>
            </a:r>
            <a:r>
              <a:rPr lang="en-GB" dirty="0"/>
              <a:t>, IL.22.RA1, TSLP.</a:t>
            </a:r>
          </a:p>
          <a:p>
            <a:r>
              <a:rPr lang="en-GB" dirty="0"/>
              <a:t>29/11/18 – 22 proteins with busy Manhattan plots.</a:t>
            </a:r>
          </a:p>
        </p:txBody>
      </p:sp>
    </p:spTree>
    <p:extLst>
      <p:ext uri="{BB962C8B-B14F-4D97-AF65-F5344CB8AC3E}">
        <p14:creationId xmlns:p14="http://schemas.microsoft.com/office/powerpoint/2010/main" val="30324321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Acknowledgements</a:t>
            </a:r>
          </a:p>
        </p:txBody>
      </p:sp>
      <p:sp>
        <p:nvSpPr>
          <p:cNvPr id="3" name="Content Placeholder 2"/>
          <p:cNvSpPr>
            <a:spLocks noGrp="1"/>
          </p:cNvSpPr>
          <p:nvPr>
            <p:ph idx="1"/>
          </p:nvPr>
        </p:nvSpPr>
        <p:spPr>
          <a:xfrm>
            <a:off x="1143000" y="3176354"/>
            <a:ext cx="4440936" cy="1698171"/>
          </a:xfrm>
        </p:spPr>
        <p:txBody>
          <a:bodyPr>
            <a:normAutofit/>
          </a:bodyPr>
          <a:lstStyle/>
          <a:p>
            <a:r>
              <a:rPr lang="en-GB" dirty="0"/>
              <a:t>CEU support team and facilities on HPC/cardio.</a:t>
            </a:r>
          </a:p>
          <a:p>
            <a:r>
              <a:rPr lang="en-GB" dirty="0"/>
              <a:t>Jimmy, Adam, Bram.</a:t>
            </a:r>
          </a:p>
          <a:p>
            <a:endParaRPr lang="en-GB" dirty="0"/>
          </a:p>
        </p:txBody>
      </p:sp>
      <p:pic>
        <p:nvPicPr>
          <p:cNvPr id="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766897"/>
            <a:ext cx="4440936" cy="958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606464"/>
            <a:ext cx="2895600" cy="1437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6175248" y="3176354"/>
            <a:ext cx="5516880" cy="954107"/>
          </a:xfrm>
          <a:prstGeom prst="rect">
            <a:avLst/>
          </a:prstGeom>
        </p:spPr>
        <p:txBody>
          <a:bodyPr wrap="square">
            <a:spAutoFit/>
          </a:bodyPr>
          <a:lstStyle/>
          <a:p>
            <a:pPr marL="457200" indent="-457200">
              <a:buFont typeface="Arial" panose="020B0604020202020204" pitchFamily="34" charset="0"/>
              <a:buChar char="•"/>
            </a:pPr>
            <a:r>
              <a:rPr lang="en-GB" sz="2800" dirty="0"/>
              <a:t>IT and TRYGGVE.</a:t>
            </a:r>
          </a:p>
          <a:p>
            <a:pPr marL="457200" indent="-457200">
              <a:buFont typeface="Arial" panose="020B0604020202020204" pitchFamily="34" charset="0"/>
              <a:buChar char="•"/>
            </a:pPr>
            <a:r>
              <a:rPr lang="en-GB" sz="2800" dirty="0"/>
              <a:t>Lasse, Anders, study PIs, analysts.</a:t>
            </a:r>
          </a:p>
        </p:txBody>
      </p:sp>
    </p:spTree>
    <p:extLst>
      <p:ext uri="{BB962C8B-B14F-4D97-AF65-F5344CB8AC3E}">
        <p14:creationId xmlns:p14="http://schemas.microsoft.com/office/powerpoint/2010/main" val="4281472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4015522164"/>
              </p:ext>
            </p:extLst>
          </p:nvPr>
        </p:nvGraphicFramePr>
        <p:xfrm>
          <a:off x="374469" y="1219480"/>
          <a:ext cx="10982380" cy="5638520"/>
        </p:xfrm>
        <a:graphic>
          <a:graphicData uri="http://schemas.openxmlformats.org/drawingml/2006/table">
            <a:tbl>
              <a:tblPr firstRow="1" bandRow="1">
                <a:tableStyleId>{2D5ABB26-0587-4C30-8999-92F81FD0307C}</a:tableStyleId>
              </a:tblPr>
              <a:tblGrid>
                <a:gridCol w="3776537">
                  <a:extLst>
                    <a:ext uri="{9D8B030D-6E8A-4147-A177-3AD203B41FA5}">
                      <a16:colId xmlns:a16="http://schemas.microsoft.com/office/drawing/2014/main" val="8756346"/>
                    </a:ext>
                  </a:extLst>
                </a:gridCol>
                <a:gridCol w="41354">
                  <a:extLst>
                    <a:ext uri="{9D8B030D-6E8A-4147-A177-3AD203B41FA5}">
                      <a16:colId xmlns:a16="http://schemas.microsoft.com/office/drawing/2014/main" val="4173684285"/>
                    </a:ext>
                  </a:extLst>
                </a:gridCol>
                <a:gridCol w="4773530">
                  <a:extLst>
                    <a:ext uri="{9D8B030D-6E8A-4147-A177-3AD203B41FA5}">
                      <a16:colId xmlns:a16="http://schemas.microsoft.com/office/drawing/2014/main" val="2289324825"/>
                    </a:ext>
                  </a:extLst>
                </a:gridCol>
                <a:gridCol w="41354">
                  <a:extLst>
                    <a:ext uri="{9D8B030D-6E8A-4147-A177-3AD203B41FA5}">
                      <a16:colId xmlns:a16="http://schemas.microsoft.com/office/drawing/2014/main" val="835113122"/>
                    </a:ext>
                  </a:extLst>
                </a:gridCol>
                <a:gridCol w="2349605">
                  <a:extLst>
                    <a:ext uri="{9D8B030D-6E8A-4147-A177-3AD203B41FA5}">
                      <a16:colId xmlns:a16="http://schemas.microsoft.com/office/drawing/2014/main" val="14541980"/>
                    </a:ext>
                  </a:extLst>
                </a:gridCol>
              </a:tblGrid>
              <a:tr h="390508">
                <a:tc>
                  <a:txBody>
                    <a:bodyPr/>
                    <a:lstStyle/>
                    <a:p>
                      <a:pPr algn="l" fontAlgn="b"/>
                      <a:r>
                        <a:rPr lang="en-GB" sz="2400" b="1" u="none" strike="noStrike" dirty="0">
                          <a:effectLst/>
                        </a:rPr>
                        <a:t>Study name</a:t>
                      </a:r>
                      <a:endParaRPr lang="en-GB" sz="2400" b="1" i="0" u="none" strike="noStrike" dirty="0">
                        <a:solidFill>
                          <a:srgbClr val="0070C0"/>
                        </a:solidFill>
                        <a:effectLst/>
                        <a:latin typeface="Calibri" panose="020F0502020204030204" pitchFamily="34" charset="0"/>
                      </a:endParaRPr>
                    </a:p>
                  </a:txBody>
                  <a:tcPr marL="7620" marR="7620" marT="7620" marB="0" anchor="ctr">
                    <a:lnB w="9525" cap="flat" cmpd="sng" algn="ctr">
                      <a:solidFill>
                        <a:schemeClr val="tx1"/>
                      </a:solidFill>
                      <a:prstDash val="solid"/>
                      <a:round/>
                      <a:headEnd type="none" w="med" len="med"/>
                      <a:tailEnd type="none" w="med" len="med"/>
                    </a:lnB>
                  </a:tcPr>
                </a:tc>
                <a:tc gridSpan="2">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2400" b="1" u="none" strike="noStrike" dirty="0">
                          <a:effectLst/>
                        </a:rPr>
                        <a:t>Study design</a:t>
                      </a:r>
                      <a:endParaRPr lang="en-GB" sz="2400" b="1" i="0" u="none" strike="noStrike" dirty="0">
                        <a:solidFill>
                          <a:srgbClr val="0070C0"/>
                        </a:solidFill>
                        <a:effectLst/>
                        <a:latin typeface="Calibri" panose="020F0502020204030204" pitchFamily="34" charset="0"/>
                      </a:endParaRPr>
                    </a:p>
                  </a:txBody>
                  <a:tcPr marL="7620" marR="7620" marT="7620" marB="0" anchor="ctr">
                    <a:lnB w="9525" cap="flat" cmpd="sng" algn="ctr">
                      <a:solidFill>
                        <a:schemeClr val="tx1"/>
                      </a:solidFill>
                      <a:prstDash val="solid"/>
                      <a:round/>
                      <a:headEnd type="none" w="med" len="med"/>
                      <a:tailEnd type="none" w="med" len="med"/>
                    </a:lnB>
                  </a:tcPr>
                </a:tc>
                <a:tc hMerge="1">
                  <a:txBody>
                    <a:bodyPr/>
                    <a:lstStyle/>
                    <a:p>
                      <a:pPr algn="l" fontAlgn="b"/>
                      <a:endParaRPr lang="en-GB" sz="2400" b="1" i="0" u="none" strike="noStrike" dirty="0">
                        <a:solidFill>
                          <a:schemeClr val="tx1"/>
                        </a:solidFill>
                        <a:effectLst/>
                        <a:latin typeface="Calibri" panose="020F0502020204030204" pitchFamily="34" charset="0"/>
                      </a:endParaRPr>
                    </a:p>
                  </a:txBody>
                  <a:tcPr marL="7620" marR="7620" marT="7620" marB="0" anchor="b"/>
                </a:tc>
                <a:tc gridSpan="2">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GB" sz="2400" b="1" u="none" strike="noStrike" dirty="0">
                          <a:effectLst/>
                        </a:rPr>
                        <a:t>Sample</a:t>
                      </a:r>
                      <a:r>
                        <a:rPr lang="en-GB" sz="2400" b="1" u="none" strike="noStrike" baseline="0" dirty="0">
                          <a:effectLst/>
                        </a:rPr>
                        <a:t> size</a:t>
                      </a:r>
                      <a:endParaRPr lang="en-GB" sz="2400" b="1" i="0" u="none" strike="noStrike" dirty="0">
                        <a:solidFill>
                          <a:srgbClr val="0070C0"/>
                        </a:solidFill>
                        <a:effectLst/>
                        <a:latin typeface="Calibri" panose="020F0502020204030204" pitchFamily="34" charset="0"/>
                      </a:endParaRPr>
                    </a:p>
                  </a:txBody>
                  <a:tcPr marL="7620" marR="7620" marT="7620" marB="0" anchor="ctr">
                    <a:lnB w="9525" cap="flat" cmpd="sng" algn="ctr">
                      <a:solidFill>
                        <a:schemeClr val="tx1"/>
                      </a:solidFill>
                      <a:prstDash val="solid"/>
                      <a:round/>
                      <a:headEnd type="none" w="med" len="med"/>
                      <a:tailEnd type="none" w="med" len="med"/>
                    </a:lnB>
                  </a:tcPr>
                </a:tc>
                <a:tc hMerge="1">
                  <a:txBody>
                    <a:bodyPr/>
                    <a:lstStyle/>
                    <a:p>
                      <a:pPr algn="l" fontAlgn="b"/>
                      <a:endParaRPr lang="en-GB" sz="2400" b="1" i="0" u="none" strike="noStrike" dirty="0">
                        <a:solidFill>
                          <a:schemeClr val="tx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10657034"/>
                  </a:ext>
                </a:extLst>
              </a:tr>
              <a:tr h="450298">
                <a:tc>
                  <a:txBody>
                    <a:bodyPr/>
                    <a:lstStyle/>
                    <a:p>
                      <a:pPr algn="l" fontAlgn="ctr"/>
                      <a:r>
                        <a:rPr lang="en-GB" sz="2400" u="none" strike="noStrike" dirty="0">
                          <a:effectLst/>
                        </a:rPr>
                        <a:t>NSPHS</a:t>
                      </a:r>
                      <a:endParaRPr lang="en-GB" sz="2400" b="0" i="0" u="none" strike="noStrike" dirty="0">
                        <a:solidFill>
                          <a:srgbClr val="000000"/>
                        </a:solidFill>
                        <a:effectLst/>
                        <a:latin typeface="Arial" panose="020B0604020202020204" pitchFamily="34" charset="0"/>
                      </a:endParaRPr>
                    </a:p>
                  </a:txBody>
                  <a:tcPr marL="7620" marR="7620" marT="7620" marB="0" anchor="ctr">
                    <a:lnT w="9525" cap="flat" cmpd="sng" algn="ctr">
                      <a:solidFill>
                        <a:schemeClr val="tx1"/>
                      </a:solidFill>
                      <a:prstDash val="solid"/>
                      <a:round/>
                      <a:headEnd type="none" w="med" len="med"/>
                      <a:tailEnd type="none" w="med" len="med"/>
                    </a:lnT>
                  </a:tcP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lnT w="9525" cap="flat" cmpd="sng" algn="ctr">
                      <a:solidFill>
                        <a:schemeClr val="tx1"/>
                      </a:solidFill>
                      <a:prstDash val="solid"/>
                      <a:round/>
                      <a:headEnd type="none" w="med" len="med"/>
                      <a:tailEnd type="none" w="med" len="med"/>
                    </a:lnT>
                  </a:tcPr>
                </a:tc>
                <a:tc>
                  <a:txBody>
                    <a:bodyPr/>
                    <a:lstStyle/>
                    <a:p>
                      <a:pPr algn="l" fontAlgn="ctr"/>
                      <a:r>
                        <a:rPr lang="en-GB" sz="2400" u="none" strike="noStrike" dirty="0">
                          <a:effectLst/>
                        </a:rPr>
                        <a:t>population study Sweden</a:t>
                      </a:r>
                      <a:endParaRPr lang="en-GB" sz="2400" b="0" i="0" u="none" strike="noStrike" dirty="0">
                        <a:solidFill>
                          <a:srgbClr val="000000"/>
                        </a:solidFill>
                        <a:effectLst/>
                        <a:latin typeface="Arial" panose="020B0604020202020204" pitchFamily="34" charset="0"/>
                      </a:endParaRPr>
                    </a:p>
                  </a:txBody>
                  <a:tcPr marL="7620" marR="7620" marT="7620" marB="0" anchor="ctr">
                    <a:lnT w="9525" cap="flat" cmpd="sng" algn="ctr">
                      <a:solidFill>
                        <a:schemeClr val="tx1"/>
                      </a:solidFill>
                      <a:prstDash val="solid"/>
                      <a:round/>
                      <a:headEnd type="none" w="med" len="med"/>
                      <a:tailEnd type="none" w="med" len="med"/>
                    </a:lnT>
                  </a:tcP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lnT w="9525" cap="flat" cmpd="sng" algn="ctr">
                      <a:solidFill>
                        <a:schemeClr val="tx1"/>
                      </a:solidFill>
                      <a:prstDash val="solid"/>
                      <a:round/>
                      <a:headEnd type="none" w="med" len="med"/>
                      <a:tailEnd type="none" w="med" len="med"/>
                    </a:lnT>
                  </a:tcPr>
                </a:tc>
                <a:tc>
                  <a:txBody>
                    <a:bodyPr/>
                    <a:lstStyle/>
                    <a:p>
                      <a:pPr algn="r" fontAlgn="b"/>
                      <a:r>
                        <a:rPr lang="en-GB" sz="2400" u="none" strike="noStrike" dirty="0">
                          <a:effectLst/>
                        </a:rPr>
                        <a:t>866</a:t>
                      </a:r>
                      <a:endParaRPr lang="en-GB" sz="2400" b="0" i="0" u="none" strike="noStrike" dirty="0">
                        <a:solidFill>
                          <a:srgbClr val="FF0000"/>
                        </a:solidFill>
                        <a:effectLst/>
                        <a:latin typeface="Calibri" panose="020F0502020204030204" pitchFamily="34" charset="0"/>
                      </a:endParaRPr>
                    </a:p>
                  </a:txBody>
                  <a:tcPr marL="7620" marR="7620" marT="7620" marB="0" anchor="b">
                    <a:lnT w="952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39973985"/>
                  </a:ext>
                </a:extLst>
              </a:tr>
              <a:tr h="353690">
                <a:tc>
                  <a:txBody>
                    <a:bodyPr/>
                    <a:lstStyle/>
                    <a:p>
                      <a:pPr algn="l" fontAlgn="ctr"/>
                      <a:r>
                        <a:rPr lang="en-GB" sz="2400" u="none" strike="noStrike" dirty="0" err="1">
                          <a:effectLst/>
                        </a:rPr>
                        <a:t>MadCam</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b="0" i="0" u="none" strike="noStrike" kern="1200" baseline="0" dirty="0">
                          <a:solidFill>
                            <a:schemeClr val="tx1"/>
                          </a:solidFill>
                          <a:latin typeface="+mn-lt"/>
                          <a:ea typeface="+mn-ea"/>
                          <a:cs typeface="+mn-cs"/>
                        </a:rPr>
                        <a:t>ulcerative colitis</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n-GB" sz="2400" u="none" strike="noStrike" dirty="0">
                          <a:effectLst/>
                        </a:rPr>
                        <a:t>185</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97163205"/>
                  </a:ext>
                </a:extLst>
              </a:tr>
              <a:tr h="353690">
                <a:tc>
                  <a:txBody>
                    <a:bodyPr/>
                    <a:lstStyle/>
                    <a:p>
                      <a:pPr algn="l" fontAlgn="ctr"/>
                      <a:r>
                        <a:rPr lang="en-GB" sz="2400" u="none" strike="noStrike" dirty="0">
                          <a:effectLst/>
                        </a:rPr>
                        <a:t>STABILITY</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a:effectLst/>
                        </a:rPr>
                        <a:t>atherosclerosis</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n-GB" sz="2400" u="none" strike="noStrike" dirty="0">
                          <a:effectLst/>
                        </a:rPr>
                        <a:t>2,951</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91240656"/>
                  </a:ext>
                </a:extLst>
              </a:tr>
              <a:tr h="353690">
                <a:tc>
                  <a:txBody>
                    <a:bodyPr/>
                    <a:lstStyle/>
                    <a:p>
                      <a:pPr algn="l" fontAlgn="ctr"/>
                      <a:r>
                        <a:rPr lang="en-GB" sz="2400" u="none" strike="noStrike" dirty="0">
                          <a:effectLst/>
                        </a:rPr>
                        <a:t>STANLEY swe6</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bipolar, depression</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n-GB" sz="2400" u="none" strike="noStrike" dirty="0">
                          <a:effectLst/>
                        </a:rPr>
                        <a:t>300</a:t>
                      </a:r>
                      <a:endParaRPr lang="en-GB" sz="24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06787886"/>
                  </a:ext>
                </a:extLst>
              </a:tr>
              <a:tr h="353690">
                <a:tc>
                  <a:txBody>
                    <a:bodyPr/>
                    <a:lstStyle/>
                    <a:p>
                      <a:pPr algn="l" fontAlgn="ctr"/>
                      <a:r>
                        <a:rPr lang="en-GB" sz="2400" u="none" strike="noStrike" dirty="0">
                          <a:effectLst/>
                        </a:rPr>
                        <a:t>STANLEY lah1</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bipolar, depression</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n-GB" sz="2400" u="none" strike="noStrike" dirty="0">
                          <a:effectLst/>
                        </a:rPr>
                        <a:t>344</a:t>
                      </a:r>
                      <a:endParaRPr lang="en-GB" sz="24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15386432"/>
                  </a:ext>
                </a:extLst>
              </a:tr>
              <a:tr h="353690">
                <a:tc>
                  <a:txBody>
                    <a:bodyPr/>
                    <a:lstStyle/>
                    <a:p>
                      <a:pPr algn="l" fontAlgn="ctr"/>
                      <a:r>
                        <a:rPr lang="en-GB" sz="2400" u="none" strike="noStrike" dirty="0" err="1">
                          <a:effectLst/>
                        </a:rPr>
                        <a:t>BioFinder</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dementia</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n-GB" sz="2400" u="none" strike="noStrike" dirty="0">
                          <a:effectLst/>
                        </a:rPr>
                        <a:t>1,496</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73648753"/>
                  </a:ext>
                </a:extLst>
              </a:tr>
              <a:tr h="353690">
                <a:tc>
                  <a:txBody>
                    <a:bodyPr/>
                    <a:lstStyle/>
                    <a:p>
                      <a:pPr algn="l" fontAlgn="ctr"/>
                      <a:r>
                        <a:rPr lang="en-GB" sz="2400" u="none" strike="noStrike" dirty="0">
                          <a:effectLst/>
                        </a:rPr>
                        <a:t>RECOMBINE</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rheumatoid </a:t>
                      </a:r>
                      <a:r>
                        <a:rPr lang="en-GB" sz="2400" b="0" i="0" u="none" strike="noStrike" kern="1200" baseline="0" dirty="0">
                          <a:solidFill>
                            <a:schemeClr val="tx1"/>
                          </a:solidFill>
                          <a:latin typeface="+mn-lt"/>
                          <a:ea typeface="+mn-ea"/>
                          <a:cs typeface="+mn-cs"/>
                        </a:rPr>
                        <a:t>arthritis</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n-GB" sz="2400" u="none" strike="noStrike" dirty="0">
                          <a:effectLst/>
                        </a:rPr>
                        <a:t>860</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98039470"/>
                  </a:ext>
                </a:extLst>
              </a:tr>
              <a:tr h="353690">
                <a:tc>
                  <a:txBody>
                    <a:bodyPr/>
                    <a:lstStyle/>
                    <a:p>
                      <a:pPr algn="l" fontAlgn="ctr"/>
                      <a:r>
                        <a:rPr lang="en-GB" sz="2400" u="none" strike="noStrike" dirty="0">
                          <a:effectLst/>
                        </a:rPr>
                        <a:t>Estonian Biobank</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study Estonia</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n-GB" sz="2400" u="none" strike="noStrike" dirty="0">
                          <a:effectLst/>
                        </a:rPr>
                        <a:t>487</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51266887"/>
                  </a:ext>
                </a:extLst>
              </a:tr>
              <a:tr h="353690">
                <a:tc>
                  <a:txBody>
                    <a:bodyPr/>
                    <a:lstStyle/>
                    <a:p>
                      <a:pPr algn="l" fontAlgn="ctr"/>
                      <a:r>
                        <a:rPr lang="en-GB" sz="2400" u="none" strike="noStrike" dirty="0">
                          <a:effectLst/>
                        </a:rPr>
                        <a:t>INTERVAL</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blood donors England</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n-GB" sz="2400" u="none" strike="noStrike" dirty="0">
                          <a:effectLst/>
                        </a:rPr>
                        <a:t>4,902</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6051051"/>
                  </a:ext>
                </a:extLst>
              </a:tr>
              <a:tr h="353690">
                <a:tc>
                  <a:txBody>
                    <a:bodyPr/>
                    <a:lstStyle/>
                    <a:p>
                      <a:pPr algn="l" fontAlgn="ctr"/>
                      <a:r>
                        <a:rPr lang="en-GB" sz="2400" u="none" strike="noStrike" dirty="0">
                          <a:effectLst/>
                        </a:rPr>
                        <a:t>KORA F4</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study Germany</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n-GB" sz="2400" u="none" strike="noStrike" dirty="0">
                          <a:effectLst/>
                        </a:rPr>
                        <a:t>1,064</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43972382"/>
                  </a:ext>
                </a:extLst>
              </a:tr>
              <a:tr h="353690">
                <a:tc>
                  <a:txBody>
                    <a:bodyPr/>
                    <a:lstStyle/>
                    <a:p>
                      <a:pPr algn="l" fontAlgn="ctr"/>
                      <a:r>
                        <a:rPr lang="en-GB" sz="2400" u="none" strike="noStrike" dirty="0">
                          <a:effectLst/>
                        </a:rPr>
                        <a:t>ORCADES</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isolate Orkney</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n-GB" sz="2400" u="none" strike="noStrike" dirty="0">
                          <a:effectLst/>
                        </a:rPr>
                        <a:t>981</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54562012"/>
                  </a:ext>
                </a:extLst>
              </a:tr>
              <a:tr h="443745">
                <a:tc>
                  <a:txBody>
                    <a:bodyPr/>
                    <a:lstStyle/>
                    <a:p>
                      <a:pPr algn="l" fontAlgn="ctr"/>
                      <a:r>
                        <a:rPr lang="en-GB" sz="2400" u="none" strike="noStrike" dirty="0">
                          <a:effectLst/>
                        </a:rPr>
                        <a:t>VIS</a:t>
                      </a:r>
                      <a:endParaRPr lang="en-GB" sz="2400" b="0" i="0" u="none" strike="noStrike" dirty="0">
                        <a:solidFill>
                          <a:srgbClr val="000000"/>
                        </a:solidFill>
                        <a:effectLst/>
                        <a:latin typeface="Arial" panose="020B0604020202020204" pitchFamily="34" charset="0"/>
                      </a:endParaRPr>
                    </a:p>
                  </a:txBody>
                  <a:tcPr marL="7620" marR="7620" marT="7620" marB="0" anchor="ctr">
                    <a:lnB w="9525" cap="flat" cmpd="sng" algn="ctr">
                      <a:solidFill>
                        <a:schemeClr val="tx1"/>
                      </a:solidFill>
                      <a:prstDash val="solid"/>
                      <a:round/>
                      <a:headEnd type="none" w="med" len="med"/>
                      <a:tailEnd type="none" w="med" len="med"/>
                    </a:lnB>
                  </a:tcPr>
                </a:tc>
                <a:tc>
                  <a:txBody>
                    <a:bodyPr/>
                    <a:lstStyle/>
                    <a:p>
                      <a:pPr algn="l" fontAlgn="ctr"/>
                      <a:endParaRPr lang="en-GB" sz="2400" b="0" i="0" u="none" strike="noStrike">
                        <a:solidFill>
                          <a:srgbClr val="000000"/>
                        </a:solidFill>
                        <a:effectLst/>
                        <a:latin typeface="Arial" panose="020B0604020202020204" pitchFamily="34" charset="0"/>
                      </a:endParaRPr>
                    </a:p>
                  </a:txBody>
                  <a:tcPr marL="7620" marR="7620" marT="7620" marB="0" anchor="ctr">
                    <a:lnB w="9525" cap="flat" cmpd="sng" algn="ctr">
                      <a:solidFill>
                        <a:schemeClr val="tx1"/>
                      </a:solidFill>
                      <a:prstDash val="solid"/>
                      <a:round/>
                      <a:headEnd type="none" w="med" len="med"/>
                      <a:tailEnd type="none" w="med" len="med"/>
                    </a:lnB>
                  </a:tcPr>
                </a:tc>
                <a:tc>
                  <a:txBody>
                    <a:bodyPr/>
                    <a:lstStyle/>
                    <a:p>
                      <a:pPr algn="l" fontAlgn="ctr"/>
                      <a:r>
                        <a:rPr lang="en-GB" sz="2400" u="none" strike="noStrike" dirty="0">
                          <a:effectLst/>
                        </a:rPr>
                        <a:t>population isolate Croatia</a:t>
                      </a:r>
                      <a:endParaRPr lang="en-GB" sz="2400" b="0" i="0" u="none" strike="noStrike" dirty="0">
                        <a:solidFill>
                          <a:srgbClr val="000000"/>
                        </a:solidFill>
                        <a:effectLst/>
                        <a:latin typeface="Arial" panose="020B0604020202020204" pitchFamily="34" charset="0"/>
                      </a:endParaRPr>
                    </a:p>
                  </a:txBody>
                  <a:tcPr marL="7620" marR="7620" marT="7620" marB="0" anchor="ctr">
                    <a:lnB w="9525" cap="flat" cmpd="sng" algn="ctr">
                      <a:solidFill>
                        <a:schemeClr val="tx1"/>
                      </a:solidFill>
                      <a:prstDash val="solid"/>
                      <a:round/>
                      <a:headEnd type="none" w="med" len="med"/>
                      <a:tailEnd type="none" w="med" len="med"/>
                    </a:lnB>
                  </a:tcP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lnB w="9525" cap="flat" cmpd="sng" algn="ctr">
                      <a:solidFill>
                        <a:schemeClr val="tx1"/>
                      </a:solidFill>
                      <a:prstDash val="solid"/>
                      <a:round/>
                      <a:headEnd type="none" w="med" len="med"/>
                      <a:tailEnd type="none" w="med" len="med"/>
                    </a:lnB>
                  </a:tcPr>
                </a:tc>
                <a:tc>
                  <a:txBody>
                    <a:bodyPr/>
                    <a:lstStyle/>
                    <a:p>
                      <a:pPr algn="r" fontAlgn="b"/>
                      <a:r>
                        <a:rPr lang="en-GB" sz="2400" u="none" strike="noStrike" dirty="0">
                          <a:effectLst/>
                        </a:rPr>
                        <a:t>899</a:t>
                      </a:r>
                      <a:endParaRPr lang="en-GB" sz="2400" b="0" i="0" u="none" strike="noStrike" dirty="0">
                        <a:solidFill>
                          <a:srgbClr val="000000"/>
                        </a:solidFill>
                        <a:effectLst/>
                        <a:latin typeface="Calibri" panose="020F0502020204030204" pitchFamily="34" charset="0"/>
                      </a:endParaRPr>
                    </a:p>
                  </a:txBody>
                  <a:tcPr marL="7620" marR="7620" marT="7620" marB="0" anchor="b">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8708248"/>
                  </a:ext>
                </a:extLst>
              </a:tr>
              <a:tr h="620169">
                <a:tc>
                  <a:txBody>
                    <a:bodyPr/>
                    <a:lstStyle/>
                    <a:p>
                      <a:pPr algn="l" fontAlgn="ctr"/>
                      <a:r>
                        <a:rPr lang="en-GB" sz="2400" b="1" u="none" strike="noStrike" dirty="0">
                          <a:effectLst/>
                        </a:rPr>
                        <a:t>Total</a:t>
                      </a:r>
                      <a:endParaRPr lang="en-GB" sz="2400" b="1" i="0" u="none" strike="noStrike" dirty="0">
                        <a:solidFill>
                          <a:srgbClr val="000000"/>
                        </a:solidFill>
                        <a:effectLst/>
                        <a:latin typeface="Arial" panose="020B0604020202020204" pitchFamily="34" charset="0"/>
                      </a:endParaRPr>
                    </a:p>
                  </a:txBody>
                  <a:tcPr marL="7620" marR="7620" marT="7620" marB="0" anchor="ctr">
                    <a:lnT w="9525" cap="flat" cmpd="sng" algn="ctr">
                      <a:solidFill>
                        <a:schemeClr val="tx1"/>
                      </a:solidFill>
                      <a:prstDash val="solid"/>
                      <a:round/>
                      <a:headEnd type="none" w="med" len="med"/>
                      <a:tailEnd type="none" w="med" len="med"/>
                    </a:lnT>
                  </a:tcPr>
                </a:tc>
                <a:tc>
                  <a:txBody>
                    <a:bodyPr/>
                    <a:lstStyle/>
                    <a:p>
                      <a:pPr algn="l" fontAlgn="ctr"/>
                      <a:endParaRPr lang="en-GB" sz="2400" b="1" i="0" u="none" strike="noStrike" dirty="0">
                        <a:solidFill>
                          <a:srgbClr val="000000"/>
                        </a:solidFill>
                        <a:effectLst/>
                        <a:latin typeface="Arial" panose="020B0604020202020204" pitchFamily="34" charset="0"/>
                      </a:endParaRPr>
                    </a:p>
                  </a:txBody>
                  <a:tcPr marL="7620" marR="7620" marT="7620" marB="0" anchor="ctr">
                    <a:lnT w="9525" cap="flat" cmpd="sng" algn="ctr">
                      <a:solidFill>
                        <a:schemeClr val="tx1"/>
                      </a:solidFill>
                      <a:prstDash val="solid"/>
                      <a:round/>
                      <a:headEnd type="none" w="med" len="med"/>
                      <a:tailEnd type="none" w="med" len="med"/>
                    </a:lnT>
                  </a:tcPr>
                </a:tc>
                <a:tc>
                  <a:txBody>
                    <a:bodyPr/>
                    <a:lstStyle/>
                    <a:p>
                      <a:pPr algn="l" fontAlgn="ctr"/>
                      <a:endParaRPr lang="en-GB" sz="2400" b="1" i="0" u="none" strike="noStrike" dirty="0">
                        <a:solidFill>
                          <a:srgbClr val="000000"/>
                        </a:solidFill>
                        <a:effectLst/>
                        <a:latin typeface="Arial" panose="020B0604020202020204" pitchFamily="34" charset="0"/>
                      </a:endParaRPr>
                    </a:p>
                  </a:txBody>
                  <a:tcPr marL="7620" marR="7620" marT="7620" marB="0" anchor="ctr">
                    <a:lnT w="9525" cap="flat" cmpd="sng" algn="ctr">
                      <a:solidFill>
                        <a:schemeClr val="tx1"/>
                      </a:solidFill>
                      <a:prstDash val="solid"/>
                      <a:round/>
                      <a:headEnd type="none" w="med" len="med"/>
                      <a:tailEnd type="none" w="med" len="med"/>
                    </a:lnT>
                  </a:tcPr>
                </a:tc>
                <a:tc>
                  <a:txBody>
                    <a:bodyPr/>
                    <a:lstStyle/>
                    <a:p>
                      <a:pPr algn="l" fontAlgn="ctr"/>
                      <a:endParaRPr lang="en-GB" sz="2400" b="1" i="0" u="none" strike="noStrike" dirty="0">
                        <a:solidFill>
                          <a:srgbClr val="000000"/>
                        </a:solidFill>
                        <a:effectLst/>
                        <a:latin typeface="Arial" panose="020B0604020202020204" pitchFamily="34" charset="0"/>
                      </a:endParaRPr>
                    </a:p>
                  </a:txBody>
                  <a:tcPr marL="7620" marR="7620" marT="7620" marB="0" anchor="ctr">
                    <a:lnT w="9525" cap="flat" cmpd="sng" algn="ctr">
                      <a:solidFill>
                        <a:schemeClr val="tx1"/>
                      </a:solidFill>
                      <a:prstDash val="solid"/>
                      <a:round/>
                      <a:headEnd type="none" w="med" len="med"/>
                      <a:tailEnd type="none" w="med" len="med"/>
                    </a:lnT>
                  </a:tcPr>
                </a:tc>
                <a:tc>
                  <a:txBody>
                    <a:bodyPr/>
                    <a:lstStyle/>
                    <a:p>
                      <a:pPr algn="r" fontAlgn="b"/>
                      <a:r>
                        <a:rPr lang="en-GB" sz="2400" b="1" u="none" strike="noStrike" dirty="0">
                          <a:effectLst/>
                        </a:rPr>
                        <a:t>15,335</a:t>
                      </a:r>
                      <a:endParaRPr lang="en-GB" sz="2400" b="1" i="0" u="none" strike="noStrike" dirty="0">
                        <a:solidFill>
                          <a:srgbClr val="000000"/>
                        </a:solidFill>
                        <a:effectLst/>
                        <a:latin typeface="Calibri" panose="020F0502020204030204" pitchFamily="34" charset="0"/>
                      </a:endParaRPr>
                    </a:p>
                  </a:txBody>
                  <a:tcPr marL="7620" marR="7620" marT="7620" marB="0" anchor="ctr">
                    <a:lnT w="952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176863419"/>
                  </a:ext>
                </a:extLst>
              </a:tr>
            </a:tbl>
          </a:graphicData>
        </a:graphic>
      </p:graphicFrame>
      <p:sp>
        <p:nvSpPr>
          <p:cNvPr id="10" name="TextBox 9"/>
          <p:cNvSpPr txBox="1"/>
          <p:nvPr/>
        </p:nvSpPr>
        <p:spPr>
          <a:xfrm>
            <a:off x="3675017" y="165462"/>
            <a:ext cx="5164183" cy="769441"/>
          </a:xfrm>
          <a:prstGeom prst="rect">
            <a:avLst/>
          </a:prstGeom>
          <a:noFill/>
        </p:spPr>
        <p:txBody>
          <a:bodyPr wrap="square" rtlCol="0">
            <a:spAutoFit/>
          </a:bodyPr>
          <a:lstStyle/>
          <a:p>
            <a:pPr algn="ctr"/>
            <a:r>
              <a:rPr lang="en-GB" sz="4400" b="1" dirty="0">
                <a:latin typeface="+mj-lt"/>
              </a:rPr>
              <a:t>Study information</a:t>
            </a:r>
          </a:p>
        </p:txBody>
      </p:sp>
    </p:spTree>
    <p:extLst>
      <p:ext uri="{BB962C8B-B14F-4D97-AF65-F5344CB8AC3E}">
        <p14:creationId xmlns:p14="http://schemas.microsoft.com/office/powerpoint/2010/main" val="19956741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References</a:t>
            </a:r>
          </a:p>
        </p:txBody>
      </p:sp>
      <p:sp>
        <p:nvSpPr>
          <p:cNvPr id="3" name="Content Placeholder 2"/>
          <p:cNvSpPr>
            <a:spLocks noGrp="1"/>
          </p:cNvSpPr>
          <p:nvPr>
            <p:ph idx="1"/>
          </p:nvPr>
        </p:nvSpPr>
        <p:spPr/>
        <p:txBody>
          <a:bodyPr>
            <a:normAutofit fontScale="85000" lnSpcReduction="20000"/>
          </a:bodyPr>
          <a:lstStyle/>
          <a:p>
            <a:pPr>
              <a:spcBef>
                <a:spcPct val="50000"/>
              </a:spcBef>
              <a:defRPr/>
            </a:pPr>
            <a:r>
              <a:rPr lang="en-GB" altLang="en-US" dirty="0"/>
              <a:t>Ganz P, et al. (2016). Development and risk score for based risk score for cardiovascular outcomes among patients with stable coronary heart disease. </a:t>
            </a:r>
            <a:r>
              <a:rPr lang="en-GB" altLang="en-US" i="1" dirty="0"/>
              <a:t>JAMA 315:2532-41</a:t>
            </a:r>
            <a:endParaRPr lang="en-GB" altLang="en-US" dirty="0"/>
          </a:p>
          <a:p>
            <a:pPr>
              <a:spcBef>
                <a:spcPct val="50000"/>
              </a:spcBef>
              <a:defRPr/>
            </a:pPr>
            <a:r>
              <a:rPr lang="en-GB" altLang="en-US" dirty="0"/>
              <a:t>Kwan JSH, et al. (2014). Meta-analysis of genome-wide association studies identifies two loci associated with circulating </a:t>
            </a:r>
            <a:r>
              <a:rPr lang="en-GB" altLang="en-US" dirty="0" err="1"/>
              <a:t>osteoprotegerin</a:t>
            </a:r>
            <a:r>
              <a:rPr lang="en-GB" altLang="en-US" dirty="0"/>
              <a:t> levels. </a:t>
            </a:r>
            <a:r>
              <a:rPr lang="en-GB" altLang="en-US" i="1" dirty="0"/>
              <a:t>Hum </a:t>
            </a:r>
            <a:r>
              <a:rPr lang="en-GB" altLang="en-US" i="1" dirty="0" err="1"/>
              <a:t>Mol</a:t>
            </a:r>
            <a:r>
              <a:rPr lang="en-GB" altLang="en-US" i="1" dirty="0"/>
              <a:t> Genet</a:t>
            </a:r>
            <a:r>
              <a:rPr lang="en-GB" altLang="en-US" dirty="0"/>
              <a:t> 23(24): 6684—93.</a:t>
            </a:r>
          </a:p>
          <a:p>
            <a:pPr>
              <a:spcBef>
                <a:spcPct val="50000"/>
              </a:spcBef>
              <a:defRPr/>
            </a:pPr>
            <a:r>
              <a:rPr lang="en-GB" altLang="en-US" dirty="0" err="1"/>
              <a:t>Niewczas</a:t>
            </a:r>
            <a:r>
              <a:rPr lang="en-GB" altLang="en-US" dirty="0"/>
              <a:t> MA, et al. (2019). A signature of circulating inflammatory proteins and development of end-stage renal disease in diabetes. </a:t>
            </a:r>
            <a:r>
              <a:rPr lang="en-GB" altLang="en-US" i="1" dirty="0"/>
              <a:t>Nat Med https://doi.org/10.1038/s41591-019-0415-5</a:t>
            </a:r>
            <a:endParaRPr lang="en-GB" altLang="en-US" dirty="0"/>
          </a:p>
          <a:p>
            <a:pPr>
              <a:spcBef>
                <a:spcPct val="50000"/>
              </a:spcBef>
              <a:defRPr/>
            </a:pPr>
            <a:r>
              <a:rPr lang="en-GB" altLang="en-US" dirty="0"/>
              <a:t>Sun B, et al (2018). Genomic atlas of human plasma </a:t>
            </a:r>
            <a:r>
              <a:rPr lang="en-GB" altLang="en-US" dirty="0" err="1"/>
              <a:t>proteme</a:t>
            </a:r>
            <a:r>
              <a:rPr lang="en-GB" altLang="en-US" dirty="0"/>
              <a:t>. </a:t>
            </a:r>
            <a:r>
              <a:rPr lang="en-GB" altLang="en-US" i="1" dirty="0"/>
              <a:t>Nature</a:t>
            </a:r>
            <a:r>
              <a:rPr lang="en-GB" altLang="en-US" dirty="0"/>
              <a:t> 558: 73-9.</a:t>
            </a:r>
            <a:r>
              <a:rPr lang="en-GB" altLang="en-US" sz="2400" dirty="0"/>
              <a:t> </a:t>
            </a:r>
          </a:p>
          <a:p>
            <a:r>
              <a:rPr lang="en-GB" dirty="0" err="1"/>
              <a:t>Yengo</a:t>
            </a:r>
            <a:r>
              <a:rPr lang="en-GB" dirty="0"/>
              <a:t> L, et al. (2018). Meta-analysis of genome-wide association studies for height and body mass index in ∼700 000 individuals of European ancestry. </a:t>
            </a:r>
            <a:r>
              <a:rPr lang="en-GB" i="1" dirty="0"/>
              <a:t>Hum </a:t>
            </a:r>
            <a:r>
              <a:rPr lang="en-GB" i="1" dirty="0" err="1"/>
              <a:t>Mol</a:t>
            </a:r>
            <a:r>
              <a:rPr lang="en-GB" i="1" dirty="0"/>
              <a:t> Genet </a:t>
            </a:r>
            <a:r>
              <a:rPr lang="en-GB" dirty="0"/>
              <a:t>27:3641–3649</a:t>
            </a:r>
            <a:endParaRPr lang="en-GB" altLang="en-US" sz="2400" dirty="0"/>
          </a:p>
          <a:p>
            <a:pPr>
              <a:spcBef>
                <a:spcPct val="50000"/>
              </a:spcBef>
              <a:buFontTx/>
              <a:buAutoNum type="arabicPeriod"/>
              <a:defRPr/>
            </a:pPr>
            <a:endParaRPr lang="en-GB" altLang="en-US" sz="1400" dirty="0">
              <a:solidFill>
                <a:schemeClr val="bg1"/>
              </a:solidFill>
            </a:endParaRPr>
          </a:p>
          <a:p>
            <a:endParaRPr lang="en-GB" dirty="0"/>
          </a:p>
        </p:txBody>
      </p:sp>
    </p:spTree>
    <p:extLst>
      <p:ext uri="{BB962C8B-B14F-4D97-AF65-F5344CB8AC3E}">
        <p14:creationId xmlns:p14="http://schemas.microsoft.com/office/powerpoint/2010/main" val="1425111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4179"/>
            <a:ext cx="10515600" cy="1325563"/>
          </a:xfrm>
        </p:spPr>
        <p:txBody>
          <a:bodyPr/>
          <a:lstStyle/>
          <a:p>
            <a:pPr algn="ctr"/>
            <a:r>
              <a:rPr lang="en-GB" b="1" dirty="0" err="1"/>
              <a:t>Olink</a:t>
            </a:r>
            <a:r>
              <a:rPr lang="en-GB" b="1" dirty="0"/>
              <a:t> Proximity Extension Assay </a:t>
            </a:r>
            <a:r>
              <a:rPr lang="en-GB" b="1" dirty="0" smtClean="0"/>
              <a:t>technology</a:t>
            </a:r>
            <a:endParaRPr lang="en-GB" b="1" dirty="0"/>
          </a:p>
        </p:txBody>
      </p:sp>
      <p:sp>
        <p:nvSpPr>
          <p:cNvPr id="3" name="Content Placeholder 2"/>
          <p:cNvSpPr>
            <a:spLocks noGrp="1"/>
          </p:cNvSpPr>
          <p:nvPr>
            <p:ph idx="1"/>
          </p:nvPr>
        </p:nvSpPr>
        <p:spPr>
          <a:xfrm>
            <a:off x="838200" y="1110728"/>
            <a:ext cx="10515600" cy="4351338"/>
          </a:xfrm>
        </p:spPr>
        <p:txBody>
          <a:bodyPr>
            <a:normAutofit/>
          </a:bodyPr>
          <a:lstStyle/>
          <a:p>
            <a:r>
              <a:rPr lang="en-GB" dirty="0"/>
              <a:t>Multiplex immunoassays that measure 92 proteins across 96 samples simultaneously using only one microliter of serum, plasma, etc.</a:t>
            </a:r>
          </a:p>
          <a:p>
            <a:r>
              <a:rPr lang="en-GB" dirty="0"/>
              <a:t>A pair of oligonucleotide-label(l)</a:t>
            </a:r>
            <a:r>
              <a:rPr lang="en-GB" dirty="0" err="1"/>
              <a:t>ed</a:t>
            </a:r>
            <a:r>
              <a:rPr lang="en-GB" dirty="0"/>
              <a:t> antibodies (“probes”) are allowed to pair-wise bind to the target protein present in the sample in a homogeneous </a:t>
            </a:r>
            <a:r>
              <a:rPr lang="en-GB" dirty="0" smtClean="0"/>
              <a:t>assay. </a:t>
            </a:r>
            <a:r>
              <a:rPr lang="en-GB" dirty="0"/>
              <a:t>When the two probes are in close proximity, a new PCR target sequence is formed by a proximity-dependent DNA polymerization event. The resulting sequence is subsequently detected and quantified using standard real-time PCR.</a:t>
            </a:r>
          </a:p>
          <a:p>
            <a:pPr marL="0" indent="0">
              <a:buNone/>
            </a:pPr>
            <a:endParaRPr lang="en-GB" i="1" dirty="0" smtClean="0">
              <a:solidFill>
                <a:srgbClr val="0070C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5894" y="4626897"/>
            <a:ext cx="9753600" cy="2181225"/>
          </a:xfrm>
          <a:prstGeom prst="rect">
            <a:avLst/>
          </a:prstGeom>
        </p:spPr>
      </p:pic>
    </p:spTree>
    <p:extLst>
      <p:ext uri="{BB962C8B-B14F-4D97-AF65-F5344CB8AC3E}">
        <p14:creationId xmlns:p14="http://schemas.microsoft.com/office/powerpoint/2010/main" val="6851934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pPr algn="ctr"/>
            <a:r>
              <a:rPr lang="en-GB" b="1" dirty="0"/>
              <a:t>Statistical analysis</a:t>
            </a:r>
          </a:p>
        </p:txBody>
      </p:sp>
      <p:sp>
        <p:nvSpPr>
          <p:cNvPr id="3" name="Content Placeholder 2"/>
          <p:cNvSpPr>
            <a:spLocks noGrp="1"/>
          </p:cNvSpPr>
          <p:nvPr>
            <p:ph idx="1"/>
          </p:nvPr>
        </p:nvSpPr>
        <p:spPr>
          <a:xfrm>
            <a:off x="838200" y="1825625"/>
            <a:ext cx="10515600" cy="4351338"/>
          </a:xfrm>
        </p:spPr>
        <p:txBody>
          <a:bodyPr>
            <a:noAutofit/>
          </a:bodyPr>
          <a:lstStyle/>
          <a:p>
            <a:r>
              <a:rPr lang="en-GB" altLang="en-US" sz="2400" b="1" dirty="0" smtClean="0">
                <a:latin typeface="Arial" charset="0"/>
              </a:rPr>
              <a:t>Association model</a:t>
            </a:r>
            <a:r>
              <a:rPr lang="en-GB" altLang="en-US" sz="2400" dirty="0" smtClean="0">
                <a:latin typeface="Arial" charset="0"/>
              </a:rPr>
              <a:t>. proteins ~ genotypes + sex + age + PCs using rank-based inverse normal transformation on protein and additive models </a:t>
            </a:r>
            <a:r>
              <a:rPr lang="en-GB" altLang="en-US" sz="2400" dirty="0">
                <a:latin typeface="Arial" charset="0"/>
              </a:rPr>
              <a:t>of imputed genotypes </a:t>
            </a:r>
            <a:r>
              <a:rPr lang="en-GB" altLang="en-US" sz="2400" dirty="0" smtClean="0">
                <a:latin typeface="Arial" charset="0"/>
              </a:rPr>
              <a:t>from </a:t>
            </a:r>
            <a:r>
              <a:rPr lang="en-GB" altLang="en-US" sz="2400" dirty="0">
                <a:latin typeface="Arial" charset="0"/>
              </a:rPr>
              <a:t>1000Genomes, UK10K+1000Genomes or HRC </a:t>
            </a:r>
            <a:r>
              <a:rPr lang="en-GB" altLang="en-US" sz="2400" dirty="0" smtClean="0">
                <a:latin typeface="Arial" charset="0"/>
              </a:rPr>
              <a:t>imputation panels. For KORA with individual level data,</a:t>
            </a:r>
            <a:r>
              <a:rPr lang="en-GB" altLang="en-US" sz="2400" dirty="0" smtClean="0">
                <a:latin typeface="Arial" panose="020B0604020202020204" pitchFamily="34" charset="0"/>
                <a:cs typeface="Arial" panose="020B0604020202020204" pitchFamily="34" charset="0"/>
              </a:rPr>
              <a:t> </a:t>
            </a:r>
            <a:r>
              <a:rPr lang="en-GB" sz="2400" dirty="0" smtClean="0">
                <a:latin typeface="Arial" panose="020B0604020202020204" pitchFamily="34" charset="0"/>
                <a:cs typeface="Arial" panose="020B0604020202020204" pitchFamily="34" charset="0"/>
              </a:rPr>
              <a:t>PC1-PC5 </a:t>
            </a:r>
            <a:r>
              <a:rPr lang="en-GB" sz="2400" dirty="0">
                <a:latin typeface="Arial" panose="020B0604020202020204" pitchFamily="34" charset="0"/>
                <a:cs typeface="Arial" panose="020B0604020202020204" pitchFamily="34" charset="0"/>
              </a:rPr>
              <a:t>were derived from a panel of </a:t>
            </a:r>
            <a:r>
              <a:rPr lang="en-GB" sz="2400" dirty="0" smtClean="0">
                <a:latin typeface="Arial" panose="020B0604020202020204" pitchFamily="34" charset="0"/>
                <a:cs typeface="Arial" panose="020B0604020202020204" pitchFamily="34" charset="0"/>
              </a:rPr>
              <a:t>LD-pruned SNPs, excluding six </a:t>
            </a:r>
            <a:r>
              <a:rPr lang="en-GB" sz="2400" dirty="0">
                <a:latin typeface="Arial" panose="020B0604020202020204" pitchFamily="34" charset="0"/>
                <a:cs typeface="Arial" panose="020B0604020202020204" pitchFamily="34" charset="0"/>
              </a:rPr>
              <a:t>related </a:t>
            </a:r>
            <a:r>
              <a:rPr lang="en-GB" sz="2400" dirty="0" smtClean="0">
                <a:latin typeface="Arial" panose="020B0604020202020204" pitchFamily="34" charset="0"/>
                <a:cs typeface="Arial" panose="020B0604020202020204" pitchFamily="34" charset="0"/>
              </a:rPr>
              <a:t>individuals.</a:t>
            </a:r>
            <a:endParaRPr lang="en-GB" altLang="en-US" sz="2400" dirty="0">
              <a:latin typeface="Arial" panose="020B0604020202020204" pitchFamily="34" charset="0"/>
              <a:cs typeface="Arial" panose="020B0604020202020204" pitchFamily="34" charset="0"/>
            </a:endParaRPr>
          </a:p>
          <a:p>
            <a:r>
              <a:rPr lang="en-GB" altLang="en-US" sz="2400" b="1" dirty="0" smtClean="0">
                <a:latin typeface="Arial" charset="0"/>
              </a:rPr>
              <a:t>Meta-analysis</a:t>
            </a:r>
            <a:r>
              <a:rPr lang="en-GB" altLang="en-US" sz="2400" dirty="0" smtClean="0">
                <a:latin typeface="Arial" charset="0"/>
              </a:rPr>
              <a:t>. Done iteratively on regression betas without </a:t>
            </a:r>
            <a:r>
              <a:rPr lang="en-GB" sz="2400" dirty="0" smtClean="0"/>
              <a:t>GC </a:t>
            </a:r>
            <a:r>
              <a:rPr lang="en-GB" sz="2400" dirty="0"/>
              <a:t>correction </a:t>
            </a:r>
            <a:r>
              <a:rPr lang="en-GB" sz="2400" dirty="0" smtClean="0"/>
              <a:t>on </a:t>
            </a:r>
            <a:r>
              <a:rPr lang="en-GB" sz="2400" dirty="0"/>
              <a:t>individual </a:t>
            </a:r>
            <a:r>
              <a:rPr lang="en-GB" sz="2400" dirty="0" smtClean="0"/>
              <a:t>studies with N</a:t>
            </a:r>
            <a:r>
              <a:rPr lang="en-GB" sz="2400" dirty="0"/>
              <a:t>&gt;=10 </a:t>
            </a:r>
            <a:r>
              <a:rPr lang="en-GB" sz="2400" dirty="0" smtClean="0"/>
              <a:t>for all variants only </a:t>
            </a:r>
            <a:r>
              <a:rPr lang="en-GB" sz="2400" dirty="0"/>
              <a:t>to </a:t>
            </a:r>
            <a:r>
              <a:rPr lang="en-GB" sz="2400" dirty="0" smtClean="0"/>
              <a:t>ensure data availability. </a:t>
            </a:r>
            <a:endParaRPr lang="en-GB" altLang="en-US" sz="2400" dirty="0" smtClean="0">
              <a:latin typeface="Arial" charset="0"/>
              <a:ea typeface="SimSun" pitchFamily="2" charset="-122"/>
            </a:endParaRPr>
          </a:p>
          <a:p>
            <a:r>
              <a:rPr lang="en-GB" altLang="en-US" sz="2400" b="1" dirty="0" smtClean="0">
                <a:latin typeface="Arial" charset="0"/>
                <a:ea typeface="SimSun" pitchFamily="2" charset="-122"/>
              </a:rPr>
              <a:t>Signal identification and classification</a:t>
            </a:r>
            <a:r>
              <a:rPr lang="en-GB" sz="2400" dirty="0" smtClean="0"/>
              <a:t>. Based on summary statistics.</a:t>
            </a:r>
            <a:endParaRPr lang="en-GB" altLang="en-US" sz="2400" dirty="0" smtClean="0">
              <a:latin typeface="Arial" charset="0"/>
              <a:ea typeface="SimSun" pitchFamily="2" charset="-122"/>
            </a:endParaRPr>
          </a:p>
          <a:p>
            <a:r>
              <a:rPr lang="en-GB" altLang="en-US" sz="2400" b="1" dirty="0" smtClean="0">
                <a:latin typeface="Arial" charset="0"/>
                <a:ea typeface="SimSun" pitchFamily="2" charset="-122"/>
              </a:rPr>
              <a:t>Annotation</a:t>
            </a:r>
            <a:r>
              <a:rPr lang="en-GB" sz="2400" dirty="0" smtClean="0"/>
              <a:t>. Based on </a:t>
            </a:r>
            <a:r>
              <a:rPr lang="en-GB" sz="2400" dirty="0" err="1" smtClean="0"/>
              <a:t>PhenoScanner</a:t>
            </a:r>
            <a:r>
              <a:rPr lang="en-GB" sz="2400" dirty="0" smtClean="0"/>
              <a:t> to be followed by other approaches.</a:t>
            </a:r>
          </a:p>
          <a:p>
            <a:endParaRPr lang="en-GB" altLang="en-US" sz="2400" b="1" dirty="0" smtClean="0">
              <a:latin typeface="Arial" charset="0"/>
              <a:ea typeface="SimSun" pitchFamily="2" charset="-122"/>
            </a:endParaRPr>
          </a:p>
          <a:p>
            <a:pPr marL="0" indent="0">
              <a:buNone/>
            </a:pPr>
            <a:r>
              <a:rPr lang="en-GB" sz="2400" i="1" dirty="0" err="1" smtClean="0"/>
              <a:t>Yengo</a:t>
            </a:r>
            <a:r>
              <a:rPr lang="en-GB" sz="2400" i="1" dirty="0" smtClean="0"/>
              <a:t> </a:t>
            </a:r>
            <a:r>
              <a:rPr lang="en-GB" sz="2400" i="1" dirty="0"/>
              <a:t>L, et al. (2018). Hum </a:t>
            </a:r>
            <a:r>
              <a:rPr lang="en-GB" sz="2400" i="1" dirty="0" err="1"/>
              <a:t>Mol</a:t>
            </a:r>
            <a:r>
              <a:rPr lang="en-GB" sz="2400" i="1" dirty="0"/>
              <a:t> Genet 27:3641–3649</a:t>
            </a:r>
            <a:endParaRPr lang="en-GB" altLang="en-US" sz="2000" i="1" dirty="0"/>
          </a:p>
          <a:p>
            <a:endParaRPr lang="en-GB" altLang="en-US" sz="2400" b="1" dirty="0" smtClean="0">
              <a:latin typeface="Arial" charset="0"/>
              <a:ea typeface="SimSun" pitchFamily="2" charset="-122"/>
            </a:endParaRPr>
          </a:p>
          <a:p>
            <a:pPr marL="0" indent="0">
              <a:buNone/>
            </a:pPr>
            <a:endParaRPr lang="en-GB" sz="2400" dirty="0"/>
          </a:p>
        </p:txBody>
      </p:sp>
    </p:spTree>
    <p:extLst>
      <p:ext uri="{BB962C8B-B14F-4D97-AF65-F5344CB8AC3E}">
        <p14:creationId xmlns:p14="http://schemas.microsoft.com/office/powerpoint/2010/main" val="28307501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Quality control as with </a:t>
            </a:r>
            <a:r>
              <a:rPr lang="en-GB" b="1" dirty="0" err="1"/>
              <a:t>IFN.gamma</a:t>
            </a:r>
            <a:endParaRPr lang="en-GB" b="1" dirty="0"/>
          </a:p>
        </p:txBody>
      </p:sp>
      <p:sp>
        <p:nvSpPr>
          <p:cNvPr id="3" name="Content Placeholder 2"/>
          <p:cNvSpPr>
            <a:spLocks noGrp="1"/>
          </p:cNvSpPr>
          <p:nvPr>
            <p:ph idx="1"/>
          </p:nvPr>
        </p:nvSpPr>
        <p:spPr/>
        <p:txBody>
          <a:bodyPr/>
          <a:lstStyle/>
          <a:p>
            <a:r>
              <a:rPr lang="en-GB" dirty="0" smtClean="0"/>
              <a:t>Initial cis/trans signal classification indicated that there </a:t>
            </a:r>
            <a:r>
              <a:rPr lang="en-GB" dirty="0"/>
              <a:t>were a small number (~20) of </a:t>
            </a:r>
            <a:r>
              <a:rPr lang="en-GB" dirty="0" smtClean="0"/>
              <a:t>proteins with large number of signals.</a:t>
            </a:r>
          </a:p>
          <a:p>
            <a:r>
              <a:rPr lang="en-GB" dirty="0" smtClean="0"/>
              <a:t>Subsequent follow-up with QCGWAS gave </a:t>
            </a:r>
            <a:r>
              <a:rPr lang="en-GB" dirty="0"/>
              <a:t>Manhattan </a:t>
            </a:r>
            <a:r>
              <a:rPr lang="en-GB" dirty="0" smtClean="0"/>
              <a:t>and Q-Q plots for </a:t>
            </a:r>
            <a:r>
              <a:rPr lang="en-GB" dirty="0"/>
              <a:t>each protein from each cohort. </a:t>
            </a:r>
            <a:endParaRPr lang="en-GB" dirty="0" smtClean="0"/>
          </a:p>
          <a:p>
            <a:r>
              <a:rPr lang="en-GB" dirty="0" smtClean="0"/>
              <a:t>It </a:t>
            </a:r>
            <a:r>
              <a:rPr lang="en-GB" dirty="0"/>
              <a:t>appeared that the total number was a function of MAF, from ~20 at 0.03 to 3 at 0.1.</a:t>
            </a:r>
          </a:p>
          <a:p>
            <a:r>
              <a:rPr lang="en-GB" dirty="0"/>
              <a:t>The QC over </a:t>
            </a:r>
            <a:r>
              <a:rPr lang="en-GB" dirty="0" err="1"/>
              <a:t>IFN.gamma</a:t>
            </a:r>
            <a:r>
              <a:rPr lang="en-GB" dirty="0"/>
              <a:t> is given below as example</a:t>
            </a:r>
            <a:r>
              <a:rPr lang="en-GB" dirty="0" smtClean="0"/>
              <a:t>.</a:t>
            </a:r>
          </a:p>
          <a:p>
            <a:endParaRPr lang="en-GB" dirty="0"/>
          </a:p>
        </p:txBody>
      </p:sp>
    </p:spTree>
    <p:extLst>
      <p:ext uri="{BB962C8B-B14F-4D97-AF65-F5344CB8AC3E}">
        <p14:creationId xmlns:p14="http://schemas.microsoft.com/office/powerpoint/2010/main" val="18157223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783" y="0"/>
            <a:ext cx="10515600" cy="1325563"/>
          </a:xfrm>
        </p:spPr>
        <p:txBody>
          <a:bodyPr/>
          <a:lstStyle/>
          <a:p>
            <a:pPr algn="ctr"/>
            <a:r>
              <a:rPr lang="en-GB" b="1" dirty="0"/>
              <a:t>Manhattan (L) and Q-Q (R) plots</a:t>
            </a:r>
          </a:p>
        </p:txBody>
      </p:sp>
      <p:pic>
        <p:nvPicPr>
          <p:cNvPr id="6" name="Picture 5"/>
          <p:cNvPicPr>
            <a:picLocks noChangeAspect="1"/>
          </p:cNvPicPr>
          <p:nvPr/>
        </p:nvPicPr>
        <p:blipFill>
          <a:blip r:embed="rId2"/>
          <a:stretch>
            <a:fillRect/>
          </a:stretch>
        </p:blipFill>
        <p:spPr>
          <a:xfrm>
            <a:off x="115823" y="1913438"/>
            <a:ext cx="6516625" cy="3524194"/>
          </a:xfrm>
          <a:prstGeom prst="rect">
            <a:avLst/>
          </a:prstGeom>
        </p:spPr>
      </p:pic>
      <p:pic>
        <p:nvPicPr>
          <p:cNvPr id="4" name="Picture 3"/>
          <p:cNvPicPr>
            <a:picLocks noChangeAspect="1"/>
          </p:cNvPicPr>
          <p:nvPr/>
        </p:nvPicPr>
        <p:blipFill>
          <a:blip r:embed="rId3"/>
          <a:stretch>
            <a:fillRect/>
          </a:stretch>
        </p:blipFill>
        <p:spPr>
          <a:xfrm>
            <a:off x="6632448" y="1548384"/>
            <a:ext cx="5126392" cy="5169408"/>
          </a:xfrm>
          <a:prstGeom prst="rect">
            <a:avLst/>
          </a:prstGeom>
        </p:spPr>
      </p:pic>
    </p:spTree>
    <p:extLst>
      <p:ext uri="{BB962C8B-B14F-4D97-AF65-F5344CB8AC3E}">
        <p14:creationId xmlns:p14="http://schemas.microsoft.com/office/powerpoint/2010/main" val="20144316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Above-LLOD% and exclusion</a:t>
            </a:r>
          </a:p>
        </p:txBody>
      </p:sp>
      <p:sp>
        <p:nvSpPr>
          <p:cNvPr id="3" name="Content Placeholder 2"/>
          <p:cNvSpPr>
            <a:spLocks noGrp="1"/>
          </p:cNvSpPr>
          <p:nvPr>
            <p:ph idx="1"/>
          </p:nvPr>
        </p:nvSpPr>
        <p:spPr/>
        <p:txBody>
          <a:bodyPr/>
          <a:lstStyle/>
          <a:p>
            <a:r>
              <a:rPr lang="en-GB" dirty="0" smtClean="0"/>
              <a:t>Plots from most studies appeared reasonable except one.</a:t>
            </a:r>
          </a:p>
          <a:p>
            <a:r>
              <a:rPr lang="en-GB" dirty="0" smtClean="0"/>
              <a:t>The fact that excessive signals were seen only in some but not all proteins called into questions of the subset of proteins and therefore for direct contact with the study, so it </a:t>
            </a:r>
            <a:r>
              <a:rPr lang="en-GB" dirty="0"/>
              <a:t>turned out</a:t>
            </a:r>
          </a:p>
          <a:p>
            <a:pPr lvl="1">
              <a:buFont typeface="Courier New" panose="02070309020205020404" pitchFamily="49" charset="0"/>
              <a:buChar char="o"/>
            </a:pPr>
            <a:r>
              <a:rPr lang="en-GB" dirty="0"/>
              <a:t>An attempt was made in the study by using </a:t>
            </a:r>
            <a:r>
              <a:rPr lang="en-GB" dirty="0" err="1"/>
              <a:t>llod</a:t>
            </a:r>
            <a:r>
              <a:rPr lang="en-GB" dirty="0"/>
              <a:t>/2.</a:t>
            </a:r>
          </a:p>
          <a:p>
            <a:pPr lvl="1">
              <a:buFont typeface="Courier New" panose="02070309020205020404" pitchFamily="49" charset="0"/>
              <a:buChar char="o"/>
            </a:pPr>
            <a:r>
              <a:rPr lang="en-GB" dirty="0"/>
              <a:t>Manhattan plots (excessive number of significant hits) closely related to this.</a:t>
            </a:r>
          </a:p>
          <a:p>
            <a:r>
              <a:rPr lang="en-GB" dirty="0"/>
              <a:t>Although higher MAF </a:t>
            </a:r>
            <a:r>
              <a:rPr lang="en-GB" dirty="0" err="1"/>
              <a:t>cutoffs</a:t>
            </a:r>
            <a:r>
              <a:rPr lang="en-GB" dirty="0"/>
              <a:t> could did away with busy Manhattan plots, it is unusual to do so and the associate proteins with low &gt;LLOD% were discarded.</a:t>
            </a:r>
          </a:p>
        </p:txBody>
      </p:sp>
    </p:spTree>
    <p:extLst>
      <p:ext uri="{BB962C8B-B14F-4D97-AF65-F5344CB8AC3E}">
        <p14:creationId xmlns:p14="http://schemas.microsoft.com/office/powerpoint/2010/main" val="9793991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3385" y="15989"/>
            <a:ext cx="10515600" cy="1325563"/>
          </a:xfrm>
        </p:spPr>
        <p:txBody>
          <a:bodyPr/>
          <a:lstStyle/>
          <a:p>
            <a:pPr algn="ctr"/>
            <a:r>
              <a:rPr lang="en-GB" b="1" dirty="0"/>
              <a:t>Busy Manhattan plots and </a:t>
            </a:r>
            <a:r>
              <a:rPr lang="en-GB" b="1" dirty="0" smtClean="0"/>
              <a:t>LLOD%</a:t>
            </a:r>
            <a:endParaRPr lang="en-GB"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540210595"/>
              </p:ext>
            </p:extLst>
          </p:nvPr>
        </p:nvGraphicFramePr>
        <p:xfrm>
          <a:off x="952500" y="1193794"/>
          <a:ext cx="10515600" cy="5524506"/>
        </p:xfrm>
        <a:graphic>
          <a:graphicData uri="http://schemas.openxmlformats.org/drawingml/2006/table">
            <a:tbl>
              <a:tblPr firstRow="1" bandRow="1">
                <a:tableStyleId>{2D5ABB26-0587-4C30-8999-92F81FD0307C}</a:tableStyleId>
              </a:tblPr>
              <a:tblGrid>
                <a:gridCol w="1752600">
                  <a:extLst>
                    <a:ext uri="{9D8B030D-6E8A-4147-A177-3AD203B41FA5}">
                      <a16:colId xmlns:a16="http://schemas.microsoft.com/office/drawing/2014/main" val="287845376"/>
                    </a:ext>
                  </a:extLst>
                </a:gridCol>
                <a:gridCol w="1752600">
                  <a:extLst>
                    <a:ext uri="{9D8B030D-6E8A-4147-A177-3AD203B41FA5}">
                      <a16:colId xmlns:a16="http://schemas.microsoft.com/office/drawing/2014/main" val="3995031685"/>
                    </a:ext>
                  </a:extLst>
                </a:gridCol>
                <a:gridCol w="1752600">
                  <a:extLst>
                    <a:ext uri="{9D8B030D-6E8A-4147-A177-3AD203B41FA5}">
                      <a16:colId xmlns:a16="http://schemas.microsoft.com/office/drawing/2014/main" val="2318873636"/>
                    </a:ext>
                  </a:extLst>
                </a:gridCol>
                <a:gridCol w="1752600">
                  <a:extLst>
                    <a:ext uri="{9D8B030D-6E8A-4147-A177-3AD203B41FA5}">
                      <a16:colId xmlns:a16="http://schemas.microsoft.com/office/drawing/2014/main" val="39290089"/>
                    </a:ext>
                  </a:extLst>
                </a:gridCol>
                <a:gridCol w="1752600">
                  <a:extLst>
                    <a:ext uri="{9D8B030D-6E8A-4147-A177-3AD203B41FA5}">
                      <a16:colId xmlns:a16="http://schemas.microsoft.com/office/drawing/2014/main" val="1438983863"/>
                    </a:ext>
                  </a:extLst>
                </a:gridCol>
                <a:gridCol w="1752600">
                  <a:extLst>
                    <a:ext uri="{9D8B030D-6E8A-4147-A177-3AD203B41FA5}">
                      <a16:colId xmlns:a16="http://schemas.microsoft.com/office/drawing/2014/main" val="1641541540"/>
                    </a:ext>
                  </a:extLst>
                </a:gridCol>
              </a:tblGrid>
              <a:tr h="424962">
                <a:tc>
                  <a:txBody>
                    <a:bodyPr/>
                    <a:lstStyle/>
                    <a:p>
                      <a:r>
                        <a:rPr lang="en-GB" b="1" dirty="0" smtClean="0"/>
                        <a:t>Protein</a:t>
                      </a:r>
                      <a:endParaRPr lang="en-GB"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smtClean="0"/>
                        <a:t>LLOD%</a:t>
                      </a:r>
                      <a:endParaRPr lang="en-GB" b="1" dirty="0"/>
                    </a:p>
                  </a:txBody>
                  <a:tcPr/>
                </a:tc>
                <a:tc>
                  <a:txBody>
                    <a:bodyPr/>
                    <a:lstStyle/>
                    <a:p>
                      <a:pPr algn="l"/>
                      <a:r>
                        <a:rPr lang="en-GB" b="1" dirty="0" smtClean="0"/>
                        <a:t>1-LLOD%</a:t>
                      </a:r>
                      <a:endParaRPr lang="en-GB" b="1" dirty="0"/>
                    </a:p>
                  </a:txBody>
                  <a:tcPr/>
                </a:tc>
                <a:tc>
                  <a:txBody>
                    <a:bodyPr/>
                    <a:lstStyle/>
                    <a:p>
                      <a:r>
                        <a:rPr lang="en-GB" b="1" dirty="0" smtClean="0"/>
                        <a:t>Protein</a:t>
                      </a:r>
                      <a:endParaRPr lang="en-GB" b="1" dirty="0"/>
                    </a:p>
                  </a:txBody>
                  <a:tcPr/>
                </a:tc>
                <a:tc>
                  <a:txBody>
                    <a:bodyPr/>
                    <a:lstStyle/>
                    <a:p>
                      <a:pPr algn="l"/>
                      <a:r>
                        <a:rPr lang="en-GB" b="1" dirty="0" smtClean="0"/>
                        <a:t>LLOD%</a:t>
                      </a:r>
                      <a:endParaRPr lang="en-GB" b="1" dirty="0"/>
                    </a:p>
                  </a:txBody>
                  <a:tcPr/>
                </a:tc>
                <a:tc>
                  <a:txBody>
                    <a:bodyPr/>
                    <a:lstStyle/>
                    <a:p>
                      <a:pPr algn="l"/>
                      <a:r>
                        <a:rPr lang="en-GB" b="1" dirty="0" smtClean="0"/>
                        <a:t>1-LLOD%</a:t>
                      </a:r>
                      <a:endParaRPr lang="en-GB" b="1" dirty="0"/>
                    </a:p>
                  </a:txBody>
                  <a:tcPr/>
                </a:tc>
                <a:extLst>
                  <a:ext uri="{0D108BD9-81ED-4DB2-BD59-A6C34878D82A}">
                    <a16:rowId xmlns:a16="http://schemas.microsoft.com/office/drawing/2014/main" val="499672560"/>
                  </a:ext>
                </a:extLst>
              </a:tr>
              <a:tr h="424962">
                <a:tc>
                  <a:txBody>
                    <a:bodyPr/>
                    <a:lstStyle/>
                    <a:p>
                      <a:pPr algn="l" rtl="0" fontAlgn="b"/>
                      <a:r>
                        <a:rPr lang="en-GB" sz="2000" b="0" i="0" u="none" strike="noStrike" dirty="0">
                          <a:solidFill>
                            <a:srgbClr val="FF0000"/>
                          </a:solidFill>
                          <a:effectLst/>
                          <a:latin typeface="Calibri" panose="020F0502020204030204" pitchFamily="34" charset="0"/>
                        </a:rPr>
                        <a:t>IL.22.RA1</a:t>
                      </a:r>
                    </a:p>
                  </a:txBody>
                  <a:tcPr marL="9525" marR="9525" marT="9525" marB="0" anchor="b"/>
                </a:tc>
                <a:tc>
                  <a:txBody>
                    <a:bodyPr/>
                    <a:lstStyle/>
                    <a:p>
                      <a:pPr algn="l" fontAlgn="b"/>
                      <a:r>
                        <a:rPr lang="en-GB" sz="2000" b="0" i="0" u="none" strike="noStrike">
                          <a:solidFill>
                            <a:srgbClr val="FF0000"/>
                          </a:solidFill>
                          <a:effectLst/>
                          <a:latin typeface="Calibri" panose="020F0502020204030204" pitchFamily="34" charset="0"/>
                        </a:rPr>
                        <a:t>0.997</a:t>
                      </a:r>
                    </a:p>
                  </a:txBody>
                  <a:tcPr marL="9525" marR="9525" marT="9525" marB="0" anchor="b"/>
                </a:tc>
                <a:tc>
                  <a:txBody>
                    <a:bodyPr/>
                    <a:lstStyle/>
                    <a:p>
                      <a:pPr algn="l" rtl="0" fontAlgn="b"/>
                      <a:r>
                        <a:rPr lang="en-GB" sz="2000" b="0" i="0" u="none" strike="noStrike" dirty="0">
                          <a:solidFill>
                            <a:srgbClr val="FF0000"/>
                          </a:solidFill>
                          <a:effectLst/>
                          <a:latin typeface="Calibri" panose="020F0502020204030204" pitchFamily="34" charset="0"/>
                        </a:rPr>
                        <a:t>0.003</a:t>
                      </a:r>
                    </a:p>
                  </a:txBody>
                  <a:tcPr marL="9525" marR="9525" marT="9525" marB="0" anchor="b"/>
                </a:tc>
                <a:tc>
                  <a:txBody>
                    <a:bodyPr/>
                    <a:lstStyle/>
                    <a:p>
                      <a:pPr algn="l" rtl="0" fontAlgn="b"/>
                      <a:r>
                        <a:rPr lang="en-GB" sz="2000" b="0" i="0" u="none" strike="noStrike" dirty="0">
                          <a:solidFill>
                            <a:srgbClr val="000000"/>
                          </a:solidFill>
                          <a:effectLst/>
                          <a:latin typeface="Calibri" panose="020F0502020204030204" pitchFamily="34" charset="0"/>
                        </a:rPr>
                        <a:t>LIF</a:t>
                      </a:r>
                    </a:p>
                  </a:txBody>
                  <a:tcPr marL="9525" marR="9525" marT="9525" marB="0" anchor="b"/>
                </a:tc>
                <a:tc>
                  <a:txBody>
                    <a:bodyPr/>
                    <a:lstStyle/>
                    <a:p>
                      <a:pPr algn="l" fontAlgn="b"/>
                      <a:r>
                        <a:rPr lang="en-GB" sz="2000" b="0" i="0" u="none" strike="noStrike">
                          <a:solidFill>
                            <a:srgbClr val="000000"/>
                          </a:solidFill>
                          <a:effectLst/>
                          <a:latin typeface="Calibri" panose="020F0502020204030204" pitchFamily="34" charset="0"/>
                        </a:rPr>
                        <a:t>0.936</a:t>
                      </a:r>
                    </a:p>
                  </a:txBody>
                  <a:tcPr marL="9525" marR="9525" marT="9525" marB="0" anchor="b"/>
                </a:tc>
                <a:tc>
                  <a:txBody>
                    <a:bodyPr/>
                    <a:lstStyle/>
                    <a:p>
                      <a:pPr algn="l" rtl="0" fontAlgn="b"/>
                      <a:r>
                        <a:rPr lang="en-GB" sz="2000" b="0" i="0" u="none" strike="noStrike" dirty="0">
                          <a:solidFill>
                            <a:srgbClr val="000000"/>
                          </a:solidFill>
                          <a:effectLst/>
                          <a:latin typeface="Calibri" panose="020F0502020204030204" pitchFamily="34" charset="0"/>
                        </a:rPr>
                        <a:t>0.064</a:t>
                      </a:r>
                    </a:p>
                  </a:txBody>
                  <a:tcPr marL="9525" marR="9525" marT="9525" marB="0" anchor="b"/>
                </a:tc>
                <a:extLst>
                  <a:ext uri="{0D108BD9-81ED-4DB2-BD59-A6C34878D82A}">
                    <a16:rowId xmlns:a16="http://schemas.microsoft.com/office/drawing/2014/main" val="2093861875"/>
                  </a:ext>
                </a:extLst>
              </a:tr>
              <a:tr h="424962">
                <a:tc>
                  <a:txBody>
                    <a:bodyPr/>
                    <a:lstStyle/>
                    <a:p>
                      <a:pPr algn="l" rtl="0" fontAlgn="b"/>
                      <a:r>
                        <a:rPr lang="en-GB" sz="2000" b="0" i="0" u="none" strike="noStrike" dirty="0">
                          <a:solidFill>
                            <a:srgbClr val="FF0000"/>
                          </a:solidFill>
                          <a:effectLst/>
                          <a:latin typeface="Calibri" panose="020F0502020204030204" pitchFamily="34" charset="0"/>
                        </a:rPr>
                        <a:t>TSLP</a:t>
                      </a:r>
                    </a:p>
                  </a:txBody>
                  <a:tcPr marL="9525" marR="9525" marT="9525" marB="0" anchor="b"/>
                </a:tc>
                <a:tc>
                  <a:txBody>
                    <a:bodyPr/>
                    <a:lstStyle/>
                    <a:p>
                      <a:pPr algn="l" fontAlgn="b"/>
                      <a:r>
                        <a:rPr lang="en-GB" sz="2000" b="0" i="0" u="none" strike="noStrike">
                          <a:solidFill>
                            <a:srgbClr val="FF0000"/>
                          </a:solidFill>
                          <a:effectLst/>
                          <a:latin typeface="Calibri" panose="020F0502020204030204" pitchFamily="34" charset="0"/>
                        </a:rPr>
                        <a:t>0.995</a:t>
                      </a:r>
                    </a:p>
                  </a:txBody>
                  <a:tcPr marL="9525" marR="9525" marT="9525" marB="0" anchor="b"/>
                </a:tc>
                <a:tc>
                  <a:txBody>
                    <a:bodyPr/>
                    <a:lstStyle/>
                    <a:p>
                      <a:pPr algn="l" rtl="0" fontAlgn="b"/>
                      <a:r>
                        <a:rPr lang="en-GB" sz="2000" b="0" i="0" u="none" strike="noStrike">
                          <a:solidFill>
                            <a:srgbClr val="FF0000"/>
                          </a:solidFill>
                          <a:effectLst/>
                          <a:latin typeface="Calibri" panose="020F0502020204030204" pitchFamily="34" charset="0"/>
                        </a:rPr>
                        <a:t>0.005</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TNF</a:t>
                      </a:r>
                    </a:p>
                  </a:txBody>
                  <a:tcPr marL="9525" marR="9525" marT="9525" marB="0" anchor="b"/>
                </a:tc>
                <a:tc>
                  <a:txBody>
                    <a:bodyPr/>
                    <a:lstStyle/>
                    <a:p>
                      <a:pPr algn="l" fontAlgn="b"/>
                      <a:r>
                        <a:rPr lang="en-GB" sz="2000" b="0" i="0" u="none" strike="noStrike" dirty="0">
                          <a:solidFill>
                            <a:srgbClr val="000000"/>
                          </a:solidFill>
                          <a:effectLst/>
                          <a:latin typeface="Calibri" panose="020F0502020204030204" pitchFamily="34" charset="0"/>
                        </a:rPr>
                        <a:t>0.904</a:t>
                      </a:r>
                    </a:p>
                  </a:txBody>
                  <a:tcPr marL="9525" marR="9525" marT="9525" marB="0" anchor="b"/>
                </a:tc>
                <a:tc>
                  <a:txBody>
                    <a:bodyPr/>
                    <a:lstStyle/>
                    <a:p>
                      <a:pPr algn="l" rtl="0" fontAlgn="b"/>
                      <a:r>
                        <a:rPr lang="en-GB" sz="2000" b="0" i="0" u="none" strike="noStrike" dirty="0">
                          <a:solidFill>
                            <a:srgbClr val="000000"/>
                          </a:solidFill>
                          <a:effectLst/>
                          <a:latin typeface="Calibri" panose="020F0502020204030204" pitchFamily="34" charset="0"/>
                        </a:rPr>
                        <a:t>0.096</a:t>
                      </a:r>
                    </a:p>
                  </a:txBody>
                  <a:tcPr marL="9525" marR="9525" marT="9525" marB="0" anchor="b"/>
                </a:tc>
                <a:extLst>
                  <a:ext uri="{0D108BD9-81ED-4DB2-BD59-A6C34878D82A}">
                    <a16:rowId xmlns:a16="http://schemas.microsoft.com/office/drawing/2014/main" val="2228142453"/>
                  </a:ext>
                </a:extLst>
              </a:tr>
              <a:tr h="424962">
                <a:tc>
                  <a:txBody>
                    <a:bodyPr/>
                    <a:lstStyle/>
                    <a:p>
                      <a:pPr algn="l" rtl="0" fontAlgn="b"/>
                      <a:r>
                        <a:rPr lang="en-GB" sz="2000" b="0" i="0" u="none" strike="noStrike" dirty="0" err="1">
                          <a:solidFill>
                            <a:srgbClr val="FF0000"/>
                          </a:solidFill>
                          <a:effectLst/>
                          <a:latin typeface="Calibri" panose="020F0502020204030204" pitchFamily="34" charset="0"/>
                        </a:rPr>
                        <a:t>IFN.gamma</a:t>
                      </a:r>
                      <a:endParaRPr lang="en-GB" sz="20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GB" sz="2000" b="0" i="0" u="none" strike="noStrike" dirty="0">
                          <a:solidFill>
                            <a:srgbClr val="FF0000"/>
                          </a:solidFill>
                          <a:effectLst/>
                          <a:latin typeface="Calibri" panose="020F0502020204030204" pitchFamily="34" charset="0"/>
                        </a:rPr>
                        <a:t>0.993</a:t>
                      </a:r>
                    </a:p>
                  </a:txBody>
                  <a:tcPr marL="9525" marR="9525" marT="9525" marB="0" anchor="b"/>
                </a:tc>
                <a:tc>
                  <a:txBody>
                    <a:bodyPr/>
                    <a:lstStyle/>
                    <a:p>
                      <a:pPr algn="l" rtl="0" fontAlgn="b"/>
                      <a:r>
                        <a:rPr lang="en-GB" sz="2000" b="0" i="0" u="none" strike="noStrike" dirty="0">
                          <a:solidFill>
                            <a:srgbClr val="FF0000"/>
                          </a:solidFill>
                          <a:effectLst/>
                          <a:latin typeface="Calibri" panose="020F0502020204030204" pitchFamily="34" charset="0"/>
                        </a:rPr>
                        <a:t>0.007</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IL.10RA</a:t>
                      </a:r>
                    </a:p>
                  </a:txBody>
                  <a:tcPr marL="9525" marR="9525" marT="9525" marB="0" anchor="b"/>
                </a:tc>
                <a:tc>
                  <a:txBody>
                    <a:bodyPr/>
                    <a:lstStyle/>
                    <a:p>
                      <a:pPr algn="l" fontAlgn="b"/>
                      <a:r>
                        <a:rPr lang="en-GB" sz="2000" b="0" i="0" u="none" strike="noStrike">
                          <a:solidFill>
                            <a:srgbClr val="000000"/>
                          </a:solidFill>
                          <a:effectLst/>
                          <a:latin typeface="Calibri" panose="020F0502020204030204" pitchFamily="34" charset="0"/>
                        </a:rPr>
                        <a:t>0.851</a:t>
                      </a:r>
                    </a:p>
                  </a:txBody>
                  <a:tcPr marL="9525" marR="9525" marT="9525" marB="0" anchor="b"/>
                </a:tc>
                <a:tc>
                  <a:txBody>
                    <a:bodyPr/>
                    <a:lstStyle/>
                    <a:p>
                      <a:pPr algn="l" rtl="0" fontAlgn="b"/>
                      <a:r>
                        <a:rPr lang="en-GB" sz="2000" b="0" i="0" u="none" strike="noStrike" dirty="0">
                          <a:solidFill>
                            <a:srgbClr val="000000"/>
                          </a:solidFill>
                          <a:effectLst/>
                          <a:latin typeface="Calibri" panose="020F0502020204030204" pitchFamily="34" charset="0"/>
                        </a:rPr>
                        <a:t>0.149</a:t>
                      </a:r>
                    </a:p>
                  </a:txBody>
                  <a:tcPr marL="9525" marR="9525" marT="9525" marB="0" anchor="b"/>
                </a:tc>
                <a:extLst>
                  <a:ext uri="{0D108BD9-81ED-4DB2-BD59-A6C34878D82A}">
                    <a16:rowId xmlns:a16="http://schemas.microsoft.com/office/drawing/2014/main" val="2869156034"/>
                  </a:ext>
                </a:extLst>
              </a:tr>
              <a:tr h="424962">
                <a:tc>
                  <a:txBody>
                    <a:bodyPr/>
                    <a:lstStyle/>
                    <a:p>
                      <a:pPr algn="l" rtl="0" fontAlgn="b"/>
                      <a:r>
                        <a:rPr lang="en-GB" sz="2000" b="0" i="0" u="none" strike="noStrike">
                          <a:solidFill>
                            <a:srgbClr val="000000"/>
                          </a:solidFill>
                          <a:effectLst/>
                          <a:latin typeface="Calibri" panose="020F0502020204030204" pitchFamily="34" charset="0"/>
                        </a:rPr>
                        <a:t>IL33</a:t>
                      </a:r>
                    </a:p>
                  </a:txBody>
                  <a:tcPr marL="9525" marR="9525" marT="9525" marB="0" anchor="b"/>
                </a:tc>
                <a:tc>
                  <a:txBody>
                    <a:bodyPr/>
                    <a:lstStyle/>
                    <a:p>
                      <a:pPr algn="l" fontAlgn="b"/>
                      <a:r>
                        <a:rPr lang="en-GB" sz="2000" b="0" i="0" u="none" strike="noStrike">
                          <a:solidFill>
                            <a:srgbClr val="000000"/>
                          </a:solidFill>
                          <a:effectLst/>
                          <a:latin typeface="Calibri" panose="020F0502020204030204" pitchFamily="34" charset="0"/>
                        </a:rPr>
                        <a:t>0.986</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0.014</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IL5</a:t>
                      </a:r>
                    </a:p>
                  </a:txBody>
                  <a:tcPr marL="9525" marR="9525" marT="9525" marB="0" anchor="b"/>
                </a:tc>
                <a:tc>
                  <a:txBody>
                    <a:bodyPr/>
                    <a:lstStyle/>
                    <a:p>
                      <a:pPr algn="l" fontAlgn="b"/>
                      <a:r>
                        <a:rPr lang="en-GB" sz="2000" b="0" i="0" u="none" strike="noStrike">
                          <a:solidFill>
                            <a:srgbClr val="000000"/>
                          </a:solidFill>
                          <a:effectLst/>
                          <a:latin typeface="Calibri" panose="020F0502020204030204" pitchFamily="34" charset="0"/>
                        </a:rPr>
                        <a:t>0.838</a:t>
                      </a:r>
                    </a:p>
                  </a:txBody>
                  <a:tcPr marL="9525" marR="9525" marT="9525" marB="0" anchor="b"/>
                </a:tc>
                <a:tc>
                  <a:txBody>
                    <a:bodyPr/>
                    <a:lstStyle/>
                    <a:p>
                      <a:pPr algn="l" rtl="0" fontAlgn="b"/>
                      <a:r>
                        <a:rPr lang="en-GB" sz="2000" b="0" i="0" u="none" strike="noStrike" dirty="0">
                          <a:solidFill>
                            <a:srgbClr val="000000"/>
                          </a:solidFill>
                          <a:effectLst/>
                          <a:latin typeface="Calibri" panose="020F0502020204030204" pitchFamily="34" charset="0"/>
                        </a:rPr>
                        <a:t>0.162</a:t>
                      </a:r>
                    </a:p>
                  </a:txBody>
                  <a:tcPr marL="9525" marR="9525" marT="9525" marB="0" anchor="b"/>
                </a:tc>
                <a:extLst>
                  <a:ext uri="{0D108BD9-81ED-4DB2-BD59-A6C34878D82A}">
                    <a16:rowId xmlns:a16="http://schemas.microsoft.com/office/drawing/2014/main" val="403714171"/>
                  </a:ext>
                </a:extLst>
              </a:tr>
              <a:tr h="424962">
                <a:tc>
                  <a:txBody>
                    <a:bodyPr/>
                    <a:lstStyle/>
                    <a:p>
                      <a:pPr algn="l" rtl="0" fontAlgn="b"/>
                      <a:r>
                        <a:rPr lang="en-GB" sz="2000" b="0" i="0" u="none" strike="noStrike">
                          <a:solidFill>
                            <a:srgbClr val="000000"/>
                          </a:solidFill>
                          <a:effectLst/>
                          <a:latin typeface="Calibri" panose="020F0502020204030204" pitchFamily="34" charset="0"/>
                        </a:rPr>
                        <a:t>IL.2RB</a:t>
                      </a:r>
                    </a:p>
                  </a:txBody>
                  <a:tcPr marL="9525" marR="9525" marT="9525" marB="0" anchor="b"/>
                </a:tc>
                <a:tc>
                  <a:txBody>
                    <a:bodyPr/>
                    <a:lstStyle/>
                    <a:p>
                      <a:pPr algn="l" fontAlgn="b"/>
                      <a:r>
                        <a:rPr lang="en-GB" sz="2000" b="0" i="0" u="none" strike="noStrike">
                          <a:solidFill>
                            <a:srgbClr val="000000"/>
                          </a:solidFill>
                          <a:effectLst/>
                          <a:latin typeface="Calibri" panose="020F0502020204030204" pitchFamily="34" charset="0"/>
                        </a:rPr>
                        <a:t>0.977</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0.023</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IL4</a:t>
                      </a:r>
                    </a:p>
                  </a:txBody>
                  <a:tcPr marL="9525" marR="9525" marT="9525" marB="0" anchor="b"/>
                </a:tc>
                <a:tc>
                  <a:txBody>
                    <a:bodyPr/>
                    <a:lstStyle/>
                    <a:p>
                      <a:pPr algn="l" fontAlgn="b"/>
                      <a:r>
                        <a:rPr lang="en-GB" sz="2000" b="0" i="0" u="none" strike="noStrike">
                          <a:solidFill>
                            <a:srgbClr val="000000"/>
                          </a:solidFill>
                          <a:effectLst/>
                          <a:latin typeface="Calibri" panose="020F0502020204030204" pitchFamily="34" charset="0"/>
                        </a:rPr>
                        <a:t>0.829</a:t>
                      </a:r>
                    </a:p>
                  </a:txBody>
                  <a:tcPr marL="9525" marR="9525" marT="9525" marB="0" anchor="b"/>
                </a:tc>
                <a:tc>
                  <a:txBody>
                    <a:bodyPr/>
                    <a:lstStyle/>
                    <a:p>
                      <a:pPr algn="l" rtl="0" fontAlgn="b"/>
                      <a:r>
                        <a:rPr lang="en-GB" sz="2000" b="0" i="0" u="none" strike="noStrike" dirty="0">
                          <a:solidFill>
                            <a:srgbClr val="000000"/>
                          </a:solidFill>
                          <a:effectLst/>
                          <a:latin typeface="Calibri" panose="020F0502020204030204" pitchFamily="34" charset="0"/>
                        </a:rPr>
                        <a:t>0.171</a:t>
                      </a:r>
                    </a:p>
                  </a:txBody>
                  <a:tcPr marL="9525" marR="9525" marT="9525" marB="0" anchor="b"/>
                </a:tc>
                <a:extLst>
                  <a:ext uri="{0D108BD9-81ED-4DB2-BD59-A6C34878D82A}">
                    <a16:rowId xmlns:a16="http://schemas.microsoft.com/office/drawing/2014/main" val="1687339993"/>
                  </a:ext>
                </a:extLst>
              </a:tr>
              <a:tr h="424962">
                <a:tc>
                  <a:txBody>
                    <a:bodyPr/>
                    <a:lstStyle/>
                    <a:p>
                      <a:pPr algn="l" rtl="0" fontAlgn="b"/>
                      <a:r>
                        <a:rPr lang="en-GB" sz="2000" b="0" i="0" u="none" strike="noStrike">
                          <a:solidFill>
                            <a:srgbClr val="000000"/>
                          </a:solidFill>
                          <a:effectLst/>
                          <a:latin typeface="Calibri" panose="020F0502020204030204" pitchFamily="34" charset="0"/>
                        </a:rPr>
                        <a:t>IL.1.alpha</a:t>
                      </a:r>
                    </a:p>
                  </a:txBody>
                  <a:tcPr marL="9525" marR="9525" marT="9525" marB="0" anchor="b"/>
                </a:tc>
                <a:tc>
                  <a:txBody>
                    <a:bodyPr/>
                    <a:lstStyle/>
                    <a:p>
                      <a:pPr algn="l" fontAlgn="b"/>
                      <a:r>
                        <a:rPr lang="en-GB" sz="2000" b="0" i="0" u="none" strike="noStrike" dirty="0">
                          <a:solidFill>
                            <a:srgbClr val="000000"/>
                          </a:solidFill>
                          <a:effectLst/>
                          <a:latin typeface="Calibri" panose="020F0502020204030204" pitchFamily="34" charset="0"/>
                        </a:rPr>
                        <a:t>0.975</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0.025</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IL.17C</a:t>
                      </a:r>
                    </a:p>
                  </a:txBody>
                  <a:tcPr marL="9525" marR="9525" marT="9525" marB="0" anchor="b"/>
                </a:tc>
                <a:tc>
                  <a:txBody>
                    <a:bodyPr/>
                    <a:lstStyle/>
                    <a:p>
                      <a:pPr algn="l" fontAlgn="b"/>
                      <a:r>
                        <a:rPr lang="en-GB" sz="2000" b="0" i="0" u="none" strike="noStrike">
                          <a:solidFill>
                            <a:srgbClr val="000000"/>
                          </a:solidFill>
                          <a:effectLst/>
                          <a:latin typeface="Calibri" panose="020F0502020204030204" pitchFamily="34" charset="0"/>
                        </a:rPr>
                        <a:t>0.631</a:t>
                      </a:r>
                    </a:p>
                  </a:txBody>
                  <a:tcPr marL="9525" marR="9525" marT="9525" marB="0" anchor="b"/>
                </a:tc>
                <a:tc>
                  <a:txBody>
                    <a:bodyPr/>
                    <a:lstStyle/>
                    <a:p>
                      <a:pPr algn="l" rtl="0" fontAlgn="b"/>
                      <a:r>
                        <a:rPr lang="en-GB" sz="2000" b="0" i="0" u="none" strike="noStrike" dirty="0">
                          <a:solidFill>
                            <a:srgbClr val="000000"/>
                          </a:solidFill>
                          <a:effectLst/>
                          <a:latin typeface="Calibri" panose="020F0502020204030204" pitchFamily="34" charset="0"/>
                        </a:rPr>
                        <a:t>0.369</a:t>
                      </a:r>
                    </a:p>
                  </a:txBody>
                  <a:tcPr marL="9525" marR="9525" marT="9525" marB="0" anchor="b"/>
                </a:tc>
                <a:extLst>
                  <a:ext uri="{0D108BD9-81ED-4DB2-BD59-A6C34878D82A}">
                    <a16:rowId xmlns:a16="http://schemas.microsoft.com/office/drawing/2014/main" val="3988080430"/>
                  </a:ext>
                </a:extLst>
              </a:tr>
              <a:tr h="424962">
                <a:tc>
                  <a:txBody>
                    <a:bodyPr/>
                    <a:lstStyle/>
                    <a:p>
                      <a:pPr algn="l" rtl="0" fontAlgn="b"/>
                      <a:r>
                        <a:rPr lang="en-GB" sz="2000" b="0" i="0" u="none" strike="noStrike">
                          <a:solidFill>
                            <a:srgbClr val="000000"/>
                          </a:solidFill>
                          <a:effectLst/>
                          <a:latin typeface="Calibri" panose="020F0502020204030204" pitchFamily="34" charset="0"/>
                        </a:rPr>
                        <a:t>ARTN</a:t>
                      </a:r>
                    </a:p>
                  </a:txBody>
                  <a:tcPr marL="9525" marR="9525" marT="9525" marB="0" anchor="b"/>
                </a:tc>
                <a:tc>
                  <a:txBody>
                    <a:bodyPr/>
                    <a:lstStyle/>
                    <a:p>
                      <a:pPr algn="l" fontAlgn="b"/>
                      <a:r>
                        <a:rPr lang="en-GB" sz="2000" b="0" i="0" u="none" strike="noStrike">
                          <a:solidFill>
                            <a:srgbClr val="000000"/>
                          </a:solidFill>
                          <a:effectLst/>
                          <a:latin typeface="Calibri" panose="020F0502020204030204" pitchFamily="34" charset="0"/>
                        </a:rPr>
                        <a:t>0.965</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0.035</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IL.17A</a:t>
                      </a:r>
                    </a:p>
                  </a:txBody>
                  <a:tcPr marL="9525" marR="9525" marT="9525" marB="0" anchor="b"/>
                </a:tc>
                <a:tc>
                  <a:txBody>
                    <a:bodyPr/>
                    <a:lstStyle/>
                    <a:p>
                      <a:pPr algn="l" fontAlgn="b"/>
                      <a:r>
                        <a:rPr lang="en-GB" sz="2000" b="0" i="0" u="none" strike="noStrike">
                          <a:solidFill>
                            <a:srgbClr val="000000"/>
                          </a:solidFill>
                          <a:effectLst/>
                          <a:latin typeface="Calibri" panose="020F0502020204030204" pitchFamily="34" charset="0"/>
                        </a:rPr>
                        <a:t>0.620</a:t>
                      </a:r>
                    </a:p>
                  </a:txBody>
                  <a:tcPr marL="9525" marR="9525" marT="9525" marB="0" anchor="b"/>
                </a:tc>
                <a:tc>
                  <a:txBody>
                    <a:bodyPr/>
                    <a:lstStyle/>
                    <a:p>
                      <a:pPr algn="l" rtl="0" fontAlgn="b"/>
                      <a:r>
                        <a:rPr lang="en-GB" sz="2000" b="0" i="0" u="none" strike="noStrike" dirty="0">
                          <a:solidFill>
                            <a:srgbClr val="000000"/>
                          </a:solidFill>
                          <a:effectLst/>
                          <a:latin typeface="Calibri" panose="020F0502020204030204" pitchFamily="34" charset="0"/>
                        </a:rPr>
                        <a:t>0.380</a:t>
                      </a:r>
                    </a:p>
                  </a:txBody>
                  <a:tcPr marL="9525" marR="9525" marT="9525" marB="0" anchor="b"/>
                </a:tc>
                <a:extLst>
                  <a:ext uri="{0D108BD9-81ED-4DB2-BD59-A6C34878D82A}">
                    <a16:rowId xmlns:a16="http://schemas.microsoft.com/office/drawing/2014/main" val="1590518409"/>
                  </a:ext>
                </a:extLst>
              </a:tr>
              <a:tr h="424962">
                <a:tc>
                  <a:txBody>
                    <a:bodyPr/>
                    <a:lstStyle/>
                    <a:p>
                      <a:pPr algn="l" rtl="0" fontAlgn="b"/>
                      <a:r>
                        <a:rPr lang="en-GB" sz="2000" b="0" i="0" u="none" strike="noStrike">
                          <a:solidFill>
                            <a:srgbClr val="000000"/>
                          </a:solidFill>
                          <a:effectLst/>
                          <a:latin typeface="Calibri" panose="020F0502020204030204" pitchFamily="34" charset="0"/>
                        </a:rPr>
                        <a:t>NRTN</a:t>
                      </a:r>
                    </a:p>
                  </a:txBody>
                  <a:tcPr marL="9525" marR="9525" marT="9525" marB="0" anchor="b"/>
                </a:tc>
                <a:tc>
                  <a:txBody>
                    <a:bodyPr/>
                    <a:lstStyle/>
                    <a:p>
                      <a:pPr algn="l" fontAlgn="b"/>
                      <a:r>
                        <a:rPr lang="en-GB" sz="2000" b="0" i="0" u="none" strike="noStrike">
                          <a:solidFill>
                            <a:srgbClr val="000000"/>
                          </a:solidFill>
                          <a:effectLst/>
                          <a:latin typeface="Calibri" panose="020F0502020204030204" pitchFamily="34" charset="0"/>
                        </a:rPr>
                        <a:t>0.961</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0.039</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AXIN1</a:t>
                      </a:r>
                    </a:p>
                  </a:txBody>
                  <a:tcPr marL="9525" marR="9525" marT="9525" marB="0" anchor="b"/>
                </a:tc>
                <a:tc>
                  <a:txBody>
                    <a:bodyPr/>
                    <a:lstStyle/>
                    <a:p>
                      <a:pPr algn="l" fontAlgn="b"/>
                      <a:r>
                        <a:rPr lang="en-GB" sz="2000" b="0" i="0" u="none" strike="noStrike">
                          <a:solidFill>
                            <a:srgbClr val="000000"/>
                          </a:solidFill>
                          <a:effectLst/>
                          <a:latin typeface="Calibri" panose="020F0502020204030204" pitchFamily="34" charset="0"/>
                        </a:rPr>
                        <a:t>0.575</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0.425</a:t>
                      </a:r>
                    </a:p>
                  </a:txBody>
                  <a:tcPr marL="9525" marR="9525" marT="9525" marB="0" anchor="b"/>
                </a:tc>
                <a:extLst>
                  <a:ext uri="{0D108BD9-81ED-4DB2-BD59-A6C34878D82A}">
                    <a16:rowId xmlns:a16="http://schemas.microsoft.com/office/drawing/2014/main" val="3020262352"/>
                  </a:ext>
                </a:extLst>
              </a:tr>
              <a:tr h="424962">
                <a:tc>
                  <a:txBody>
                    <a:bodyPr/>
                    <a:lstStyle/>
                    <a:p>
                      <a:pPr algn="l" rtl="0" fontAlgn="b"/>
                      <a:r>
                        <a:rPr lang="en-GB" sz="2000" b="0" i="0" u="none" strike="noStrike">
                          <a:solidFill>
                            <a:srgbClr val="000000"/>
                          </a:solidFill>
                          <a:effectLst/>
                          <a:latin typeface="Calibri" panose="020F0502020204030204" pitchFamily="34" charset="0"/>
                        </a:rPr>
                        <a:t>IL.20</a:t>
                      </a:r>
                    </a:p>
                  </a:txBody>
                  <a:tcPr marL="9525" marR="9525" marT="9525" marB="0" anchor="b"/>
                </a:tc>
                <a:tc>
                  <a:txBody>
                    <a:bodyPr/>
                    <a:lstStyle/>
                    <a:p>
                      <a:pPr algn="l" fontAlgn="b"/>
                      <a:r>
                        <a:rPr lang="en-GB" sz="2000" b="0" i="0" u="none" strike="noStrike">
                          <a:solidFill>
                            <a:srgbClr val="000000"/>
                          </a:solidFill>
                          <a:effectLst/>
                          <a:latin typeface="Calibri" panose="020F0502020204030204" pitchFamily="34" charset="0"/>
                        </a:rPr>
                        <a:t>0.954</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0.046</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FGF.5</a:t>
                      </a:r>
                    </a:p>
                  </a:txBody>
                  <a:tcPr marL="9525" marR="9525" marT="9525" marB="0" anchor="b"/>
                </a:tc>
                <a:tc>
                  <a:txBody>
                    <a:bodyPr/>
                    <a:lstStyle/>
                    <a:p>
                      <a:pPr algn="l" fontAlgn="b"/>
                      <a:r>
                        <a:rPr lang="en-GB" sz="2000" b="0" i="0" u="none" strike="noStrike">
                          <a:solidFill>
                            <a:srgbClr val="000000"/>
                          </a:solidFill>
                          <a:effectLst/>
                          <a:latin typeface="Calibri" panose="020F0502020204030204" pitchFamily="34" charset="0"/>
                        </a:rPr>
                        <a:t>0.348</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0.652</a:t>
                      </a:r>
                    </a:p>
                  </a:txBody>
                  <a:tcPr marL="9525" marR="9525" marT="9525" marB="0" anchor="b"/>
                </a:tc>
                <a:extLst>
                  <a:ext uri="{0D108BD9-81ED-4DB2-BD59-A6C34878D82A}">
                    <a16:rowId xmlns:a16="http://schemas.microsoft.com/office/drawing/2014/main" val="1319892201"/>
                  </a:ext>
                </a:extLst>
              </a:tr>
              <a:tr h="424962">
                <a:tc>
                  <a:txBody>
                    <a:bodyPr/>
                    <a:lstStyle/>
                    <a:p>
                      <a:pPr algn="l" rtl="0" fontAlgn="b"/>
                      <a:r>
                        <a:rPr lang="en-GB" sz="2000" b="0" i="0" u="none" strike="noStrike">
                          <a:solidFill>
                            <a:srgbClr val="000000"/>
                          </a:solidFill>
                          <a:effectLst/>
                          <a:latin typeface="Calibri" panose="020F0502020204030204" pitchFamily="34" charset="0"/>
                        </a:rPr>
                        <a:t>IL.24</a:t>
                      </a:r>
                    </a:p>
                  </a:txBody>
                  <a:tcPr marL="9525" marR="9525" marT="9525" marB="0" anchor="b"/>
                </a:tc>
                <a:tc>
                  <a:txBody>
                    <a:bodyPr/>
                    <a:lstStyle/>
                    <a:p>
                      <a:pPr algn="l" fontAlgn="b"/>
                      <a:r>
                        <a:rPr lang="en-GB" sz="2000" b="0" i="0" u="none" strike="noStrike">
                          <a:solidFill>
                            <a:srgbClr val="000000"/>
                          </a:solidFill>
                          <a:effectLst/>
                          <a:latin typeface="Calibri" panose="020F0502020204030204" pitchFamily="34" charset="0"/>
                        </a:rPr>
                        <a:t>0.949</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0.051</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MCP.3</a:t>
                      </a:r>
                    </a:p>
                  </a:txBody>
                  <a:tcPr marL="9525" marR="9525" marT="9525" marB="0" anchor="b"/>
                </a:tc>
                <a:tc>
                  <a:txBody>
                    <a:bodyPr/>
                    <a:lstStyle/>
                    <a:p>
                      <a:pPr algn="l" fontAlgn="b"/>
                      <a:r>
                        <a:rPr lang="en-GB" sz="2000" b="0" i="0" u="none" strike="noStrike">
                          <a:solidFill>
                            <a:srgbClr val="000000"/>
                          </a:solidFill>
                          <a:effectLst/>
                          <a:latin typeface="Calibri" panose="020F0502020204030204" pitchFamily="34" charset="0"/>
                        </a:rPr>
                        <a:t>0.196</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0.804</a:t>
                      </a:r>
                    </a:p>
                  </a:txBody>
                  <a:tcPr marL="9525" marR="9525" marT="9525" marB="0" anchor="b"/>
                </a:tc>
                <a:extLst>
                  <a:ext uri="{0D108BD9-81ED-4DB2-BD59-A6C34878D82A}">
                    <a16:rowId xmlns:a16="http://schemas.microsoft.com/office/drawing/2014/main" val="1201672323"/>
                  </a:ext>
                </a:extLst>
              </a:tr>
              <a:tr h="424962">
                <a:tc>
                  <a:txBody>
                    <a:bodyPr/>
                    <a:lstStyle/>
                    <a:p>
                      <a:pPr algn="l" rtl="0" fontAlgn="b"/>
                      <a:r>
                        <a:rPr lang="en-GB" sz="2000" b="0" i="0" u="none" strike="noStrike">
                          <a:solidFill>
                            <a:srgbClr val="000000"/>
                          </a:solidFill>
                          <a:effectLst/>
                          <a:latin typeface="Calibri" panose="020F0502020204030204" pitchFamily="34" charset="0"/>
                        </a:rPr>
                        <a:t>IL.20RA</a:t>
                      </a:r>
                    </a:p>
                  </a:txBody>
                  <a:tcPr marL="9525" marR="9525" marT="9525" marB="0" anchor="b"/>
                </a:tc>
                <a:tc>
                  <a:txBody>
                    <a:bodyPr/>
                    <a:lstStyle/>
                    <a:p>
                      <a:pPr algn="l" fontAlgn="b"/>
                      <a:r>
                        <a:rPr lang="en-GB" sz="2000" b="0" i="0" u="none" strike="noStrike">
                          <a:solidFill>
                            <a:srgbClr val="000000"/>
                          </a:solidFill>
                          <a:effectLst/>
                          <a:latin typeface="Calibri" panose="020F0502020204030204" pitchFamily="34" charset="0"/>
                        </a:rPr>
                        <a:t>0.943</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0.057</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ST1A1</a:t>
                      </a:r>
                    </a:p>
                  </a:txBody>
                  <a:tcPr marL="9525" marR="9525" marT="9525" marB="0" anchor="b"/>
                </a:tc>
                <a:tc>
                  <a:txBody>
                    <a:bodyPr/>
                    <a:lstStyle/>
                    <a:p>
                      <a:pPr algn="l" fontAlgn="b"/>
                      <a:r>
                        <a:rPr lang="en-GB" sz="2000" b="0" i="0" u="none" strike="noStrike">
                          <a:solidFill>
                            <a:srgbClr val="000000"/>
                          </a:solidFill>
                          <a:effectLst/>
                          <a:latin typeface="Calibri" panose="020F0502020204030204" pitchFamily="34" charset="0"/>
                        </a:rPr>
                        <a:t>0.192</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0.808</a:t>
                      </a:r>
                    </a:p>
                  </a:txBody>
                  <a:tcPr marL="9525" marR="9525" marT="9525" marB="0" anchor="b"/>
                </a:tc>
                <a:extLst>
                  <a:ext uri="{0D108BD9-81ED-4DB2-BD59-A6C34878D82A}">
                    <a16:rowId xmlns:a16="http://schemas.microsoft.com/office/drawing/2014/main" val="588966501"/>
                  </a:ext>
                </a:extLst>
              </a:tr>
              <a:tr h="424962">
                <a:tc>
                  <a:txBody>
                    <a:bodyPr/>
                    <a:lstStyle/>
                    <a:p>
                      <a:pPr algn="l" rtl="0" fontAlgn="b"/>
                      <a:r>
                        <a:rPr lang="en-GB" sz="2000" b="0" i="0" u="none" strike="noStrike">
                          <a:solidFill>
                            <a:srgbClr val="000000"/>
                          </a:solidFill>
                          <a:effectLst/>
                          <a:latin typeface="Calibri" panose="020F0502020204030204" pitchFamily="34" charset="0"/>
                        </a:rPr>
                        <a:t>IL13</a:t>
                      </a:r>
                    </a:p>
                  </a:txBody>
                  <a:tcPr marL="9525" marR="9525" marT="9525" marB="0" anchor="b"/>
                </a:tc>
                <a:tc>
                  <a:txBody>
                    <a:bodyPr/>
                    <a:lstStyle/>
                    <a:p>
                      <a:pPr algn="l" fontAlgn="b"/>
                      <a:r>
                        <a:rPr lang="en-GB" sz="2000" b="0" i="0" u="none" strike="noStrike" dirty="0">
                          <a:solidFill>
                            <a:srgbClr val="000000"/>
                          </a:solidFill>
                          <a:effectLst/>
                          <a:latin typeface="Calibri" panose="020F0502020204030204" pitchFamily="34" charset="0"/>
                        </a:rPr>
                        <a:t>0.938</a:t>
                      </a:r>
                    </a:p>
                  </a:txBody>
                  <a:tcPr marL="9525" marR="9525" marT="9525" marB="0" anchor="b"/>
                </a:tc>
                <a:tc>
                  <a:txBody>
                    <a:bodyPr/>
                    <a:lstStyle/>
                    <a:p>
                      <a:pPr algn="l" rtl="0" fontAlgn="b"/>
                      <a:r>
                        <a:rPr lang="en-GB" sz="2000" b="0" i="0" u="none" strike="noStrike" dirty="0">
                          <a:solidFill>
                            <a:srgbClr val="000000"/>
                          </a:solidFill>
                          <a:effectLst/>
                          <a:latin typeface="Calibri" panose="020F0502020204030204" pitchFamily="34" charset="0"/>
                        </a:rPr>
                        <a:t>0.062</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L.15RA</a:t>
                      </a:r>
                    </a:p>
                  </a:txBody>
                  <a:tcPr marL="9525" marR="9525" marT="9525" marB="0" anchor="b"/>
                </a:tc>
                <a:tc>
                  <a:txBody>
                    <a:bodyPr/>
                    <a:lstStyle/>
                    <a:p>
                      <a:pPr algn="l" fontAlgn="b"/>
                      <a:r>
                        <a:rPr lang="en-GB" sz="2000" b="0" i="0" u="none" strike="noStrike" dirty="0">
                          <a:solidFill>
                            <a:srgbClr val="000000"/>
                          </a:solidFill>
                          <a:effectLst/>
                          <a:latin typeface="Calibri" panose="020F0502020204030204" pitchFamily="34" charset="0"/>
                        </a:rPr>
                        <a:t>0.159</a:t>
                      </a:r>
                    </a:p>
                  </a:txBody>
                  <a:tcPr marL="9525" marR="9525" marT="9525" marB="0" anchor="b"/>
                </a:tc>
                <a:tc>
                  <a:txBody>
                    <a:bodyPr/>
                    <a:lstStyle/>
                    <a:p>
                      <a:pPr algn="l" rtl="0" fontAlgn="b"/>
                      <a:r>
                        <a:rPr lang="en-GB" sz="2000" b="0" i="0" u="none" strike="noStrike" dirty="0">
                          <a:solidFill>
                            <a:srgbClr val="000000"/>
                          </a:solidFill>
                          <a:effectLst/>
                          <a:latin typeface="Calibri" panose="020F0502020204030204" pitchFamily="34" charset="0"/>
                        </a:rPr>
                        <a:t>0.841</a:t>
                      </a:r>
                    </a:p>
                  </a:txBody>
                  <a:tcPr marL="9525" marR="9525" marT="9525" marB="0" anchor="b"/>
                </a:tc>
                <a:extLst>
                  <a:ext uri="{0D108BD9-81ED-4DB2-BD59-A6C34878D82A}">
                    <a16:rowId xmlns:a16="http://schemas.microsoft.com/office/drawing/2014/main" val="3185174029"/>
                  </a:ext>
                </a:extLst>
              </a:tr>
            </a:tbl>
          </a:graphicData>
        </a:graphic>
      </p:graphicFrame>
      <p:cxnSp>
        <p:nvCxnSpPr>
          <p:cNvPr id="8" name="Straight Connector 7"/>
          <p:cNvCxnSpPr/>
          <p:nvPr/>
        </p:nvCxnSpPr>
        <p:spPr>
          <a:xfrm flipV="1">
            <a:off x="952500" y="1654232"/>
            <a:ext cx="10515600" cy="1662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620390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1998</TotalTime>
  <Words>1633</Words>
  <Application>Microsoft Office PowerPoint</Application>
  <PresentationFormat>Widescreen</PresentationFormat>
  <Paragraphs>258</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SimSun</vt:lpstr>
      <vt:lpstr>Arial</vt:lpstr>
      <vt:lpstr>Calibri</vt:lpstr>
      <vt:lpstr>Calibri Light</vt:lpstr>
      <vt:lpstr>Cambria Math</vt:lpstr>
      <vt:lpstr>Courier New</vt:lpstr>
      <vt:lpstr>Office Theme</vt:lpstr>
      <vt:lpstr>Genomic dissections of inflammatory proteins</vt:lpstr>
      <vt:lpstr>Introduction</vt:lpstr>
      <vt:lpstr>PowerPoint Presentation</vt:lpstr>
      <vt:lpstr>Olink Proximity Extension Assay technology</vt:lpstr>
      <vt:lpstr>Statistical analysis</vt:lpstr>
      <vt:lpstr>Quality control as with IFN.gamma</vt:lpstr>
      <vt:lpstr>Manhattan (L) and Q-Q (R) plots</vt:lpstr>
      <vt:lpstr>Above-LLOD% and exclusion</vt:lpstr>
      <vt:lpstr>Busy Manhattan plots and LLOD%</vt:lpstr>
      <vt:lpstr>Signals from &gt;1,000 signals (with, L) to none (without, R)</vt:lpstr>
      <vt:lpstr>Results</vt:lpstr>
      <vt:lpstr>Manhattan (L) and Q-Q plots (R) for OPG</vt:lpstr>
      <vt:lpstr>Regional plot (OPG, chr8)</vt:lpstr>
      <vt:lpstr>PowerPoint Presentation</vt:lpstr>
      <vt:lpstr>PowerPoint Presentation</vt:lpstr>
      <vt:lpstr>Comparison</vt:lpstr>
      <vt:lpstr>Signal identification</vt:lpstr>
      <vt:lpstr>in silico experiments</vt:lpstr>
      <vt:lpstr>Computationally efficient algorithms</vt:lpstr>
      <vt:lpstr>375 (SNP+indel) Signals</vt:lpstr>
      <vt:lpstr>PowerPoint Presentation</vt:lpstr>
      <vt:lpstr>Summary</vt:lpstr>
      <vt:lpstr>R/gap functions</vt:lpstr>
      <vt:lpstr>PowerPoint Presentation</vt:lpstr>
      <vt:lpstr>Effect size -- MAF (L) and b/bJ (R, r=0.93)</vt:lpstr>
      <vt:lpstr>IL.18R1 (chr2:02688765−103588215), 899,450bp</vt:lpstr>
      <vt:lpstr>A bird’s eye view</vt:lpstr>
      <vt:lpstr>Landmarks</vt:lpstr>
      <vt:lpstr>Acknowledgements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SCALLOP/INF1 analysis</dc:title>
  <dc:creator>Tengyu Zhao</dc:creator>
  <cp:lastModifiedBy>Jing Zhao</cp:lastModifiedBy>
  <cp:revision>1279</cp:revision>
  <dcterms:created xsi:type="dcterms:W3CDTF">2018-11-11T14:47:16Z</dcterms:created>
  <dcterms:modified xsi:type="dcterms:W3CDTF">2019-05-29T14:11:14Z</dcterms:modified>
</cp:coreProperties>
</file>